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63" r:id="rId5"/>
    <p:sldId id="274" r:id="rId6"/>
    <p:sldId id="273" r:id="rId7"/>
    <p:sldId id="272" r:id="rId8"/>
    <p:sldId id="275" r:id="rId9"/>
    <p:sldId id="264" r:id="rId10"/>
    <p:sldId id="265" r:id="rId11"/>
    <p:sldId id="283" r:id="rId12"/>
    <p:sldId id="276" r:id="rId13"/>
    <p:sldId id="282" r:id="rId14"/>
    <p:sldId id="271" r:id="rId15"/>
    <p:sldId id="284" r:id="rId16"/>
    <p:sldId id="279" r:id="rId17"/>
    <p:sldId id="280" r:id="rId18"/>
    <p:sldId id="281" r:id="rId19"/>
    <p:sldId id="285" r:id="rId20"/>
  </p:sldIdLst>
  <p:sldSz cx="9144000" cy="6858000" type="screen4x3"/>
  <p:notesSz cx="7086600" cy="102108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MS Gothic" charset="0"/>
        <a:cs typeface="MS Gothic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B1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497" autoAdjust="0"/>
  </p:normalViewPr>
  <p:slideViewPr>
    <p:cSldViewPr>
      <p:cViewPr varScale="1">
        <p:scale>
          <a:sx n="78" d="100"/>
          <a:sy n="78" d="100"/>
        </p:scale>
        <p:origin x="-92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10" y="-90"/>
      </p:cViewPr>
      <p:guideLst>
        <p:guide orient="horz" pos="3216"/>
        <p:guide pos="223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1632" cy="511030"/>
          </a:xfrm>
          <a:prstGeom prst="rect">
            <a:avLst/>
          </a:prstGeom>
        </p:spPr>
        <p:txBody>
          <a:bodyPr vert="horz" lIns="94558" tIns="47279" rIns="94558" bIns="47279" rtlCol="0"/>
          <a:lstStyle>
            <a:lvl1pPr algn="l">
              <a:defRPr sz="1200">
                <a:ea typeface="MS Gothic"/>
                <a:cs typeface="MS Gothic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4014968" y="0"/>
            <a:ext cx="3069978" cy="511030"/>
          </a:xfrm>
          <a:prstGeom prst="rect">
            <a:avLst/>
          </a:prstGeom>
        </p:spPr>
        <p:txBody>
          <a:bodyPr vert="horz" lIns="94558" tIns="47279" rIns="94558" bIns="47279" rtlCol="0"/>
          <a:lstStyle>
            <a:lvl1pPr algn="r">
              <a:defRPr sz="1200">
                <a:ea typeface="MS Gothic"/>
                <a:cs typeface="MS Gothic"/>
              </a:defRPr>
            </a:lvl1pPr>
          </a:lstStyle>
          <a:p>
            <a:pPr>
              <a:defRPr/>
            </a:pPr>
            <a:fld id="{411ADFB9-3AC0-4596-9E4F-0F36B24E0DEE}" type="datetimeFigureOut">
              <a:rPr lang="hu-HU"/>
              <a:pPr>
                <a:defRPr/>
              </a:pPr>
              <a:t>2009.11.05.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698138"/>
            <a:ext cx="3071632" cy="511030"/>
          </a:xfrm>
          <a:prstGeom prst="rect">
            <a:avLst/>
          </a:prstGeom>
        </p:spPr>
        <p:txBody>
          <a:bodyPr vert="horz" lIns="94558" tIns="47279" rIns="94558" bIns="47279" rtlCol="0" anchor="b"/>
          <a:lstStyle>
            <a:lvl1pPr algn="l">
              <a:defRPr sz="1200">
                <a:ea typeface="MS Gothic"/>
                <a:cs typeface="MS Gothic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4014968" y="9698138"/>
            <a:ext cx="3069978" cy="511030"/>
          </a:xfrm>
          <a:prstGeom prst="rect">
            <a:avLst/>
          </a:prstGeom>
        </p:spPr>
        <p:txBody>
          <a:bodyPr vert="horz" lIns="94558" tIns="47279" rIns="94558" bIns="47279" rtlCol="0" anchor="b"/>
          <a:lstStyle>
            <a:lvl1pPr algn="r">
              <a:defRPr sz="1200">
                <a:ea typeface="MS Gothic"/>
                <a:cs typeface="MS Gothic"/>
              </a:defRPr>
            </a:lvl1pPr>
          </a:lstStyle>
          <a:p>
            <a:pPr>
              <a:defRPr/>
            </a:pPr>
            <a:fld id="{96D6D402-60AD-465F-AEBE-8841C3E5DC2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1"/>
            <a:ext cx="7086600" cy="102108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hu-HU">
              <a:latin typeface="Arial" charset="0"/>
              <a:ea typeface="+mn-ea"/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" y="1"/>
            <a:ext cx="7086600" cy="102108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hu-HU">
              <a:latin typeface="Arial" charset="0"/>
              <a:ea typeface="+mn-ea"/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" y="1"/>
            <a:ext cx="7086600" cy="102108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hu-HU">
              <a:latin typeface="Arial" charset="0"/>
              <a:ea typeface="+mn-ea"/>
              <a:cs typeface="+mn-cs"/>
            </a:endParaRPr>
          </a:p>
        </p:txBody>
      </p:sp>
      <p:sp>
        <p:nvSpPr>
          <p:cNvPr id="184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93988" y="-13173075"/>
            <a:ext cx="18591213" cy="13943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08330" y="4850703"/>
            <a:ext cx="5663322" cy="458783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taoecd/46/13/37864698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9459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ln/>
        </p:spPr>
        <p:txBody>
          <a:bodyPr wrap="none" anchor="ctr"/>
          <a:lstStyle/>
          <a:p>
            <a:pPr>
              <a:defRPr/>
            </a:pPr>
            <a:r>
              <a:rPr lang="hu-HU" sz="900" i="1" dirty="0" smtClean="0">
                <a:latin typeface="Times New Roman" pitchFamily="18" charset="0"/>
              </a:rPr>
              <a:t>Adatforrás: </a:t>
            </a:r>
            <a:r>
              <a:rPr lang="hu-HU" sz="900" i="1" dirty="0" smtClean="0"/>
              <a:t>KSH </a:t>
            </a:r>
            <a:r>
              <a:rPr lang="hu-HU" sz="900" i="1" dirty="0" err="1" smtClean="0"/>
              <a:t>Mikrocenzus</a:t>
            </a:r>
            <a:r>
              <a:rPr lang="hu-HU" sz="900" i="1" dirty="0" smtClean="0"/>
              <a:t> egyéni szintű, 2005. évi adatai</a:t>
            </a:r>
          </a:p>
          <a:p>
            <a:pPr>
              <a:defRPr/>
            </a:pPr>
            <a:r>
              <a:rPr lang="hu-HU" sz="900" dirty="0" smtClean="0">
                <a:latin typeface="Times New Roman" pitchFamily="18" charset="0"/>
              </a:rPr>
              <a:t>Lépések: </a:t>
            </a:r>
          </a:p>
          <a:p>
            <a:pPr marL="236395" indent="-236395">
              <a:defRPr/>
            </a:pPr>
            <a:r>
              <a:rPr lang="hu-HU" sz="900" dirty="0" err="1" smtClean="0">
                <a:latin typeface="Times New Roman" pitchFamily="18" charset="0"/>
              </a:rPr>
              <a:t>-túlkereslet</a:t>
            </a:r>
            <a:r>
              <a:rPr lang="hu-HU" sz="900" dirty="0" smtClean="0">
                <a:latin typeface="Times New Roman" pitchFamily="18" charset="0"/>
              </a:rPr>
              <a:t> nagysága és területi megoszlása: gyermek összlétszám (</a:t>
            </a:r>
            <a:r>
              <a:rPr lang="hu-HU" sz="900" dirty="0" err="1" smtClean="0">
                <a:latin typeface="Times New Roman" pitchFamily="18" charset="0"/>
              </a:rPr>
              <a:t>Mikrocenzus</a:t>
            </a:r>
            <a:r>
              <a:rPr lang="hu-HU" sz="900" dirty="0" smtClean="0">
                <a:latin typeface="Times New Roman" pitchFamily="18" charset="0"/>
              </a:rPr>
              <a:t> alapján, 2005)</a:t>
            </a:r>
            <a:endParaRPr lang="hu-HU" sz="900" dirty="0" smtClean="0"/>
          </a:p>
          <a:p>
            <a:pPr marL="236395" indent="-236395">
              <a:defRPr/>
            </a:pPr>
            <a:r>
              <a:rPr lang="hu-HU" sz="900" dirty="0" err="1" smtClean="0"/>
              <a:t>-túlkereslet</a:t>
            </a:r>
            <a:r>
              <a:rPr lang="hu-HU" sz="900" dirty="0" smtClean="0"/>
              <a:t> specifikálása életkor szerint (1-2év, 2 éves) </a:t>
            </a:r>
          </a:p>
          <a:p>
            <a:pPr marL="236395" indent="-236395">
              <a:defRPr/>
            </a:pPr>
            <a:r>
              <a:rPr lang="hu-HU" sz="900" dirty="0" err="1" smtClean="0"/>
              <a:t>-forgatókönyvek</a:t>
            </a:r>
            <a:r>
              <a:rPr lang="hu-HU" sz="900" dirty="0" smtClean="0"/>
              <a:t> szerinti kapacitáshiányok kiszámítása: </a:t>
            </a:r>
            <a:r>
              <a:rPr lang="hu-HU" sz="900" dirty="0" err="1" smtClean="0"/>
              <a:t>túlkereslet</a:t>
            </a:r>
            <a:r>
              <a:rPr lang="hu-HU" sz="900" dirty="0" smtClean="0"/>
              <a:t> (meglévő férőhely-kapacitási adatok </a:t>
            </a:r>
            <a:r>
              <a:rPr lang="hu-HU" sz="900" i="1" dirty="0" err="1" smtClean="0"/>
              <a:t>contra</a:t>
            </a:r>
            <a:r>
              <a:rPr lang="hu-HU" sz="900" i="1" dirty="0" smtClean="0"/>
              <a:t> </a:t>
            </a:r>
            <a:r>
              <a:rPr lang="hu-HU" sz="900" dirty="0" smtClean="0"/>
              <a:t> tényleges kereslet (40-60-100%) / </a:t>
            </a:r>
          </a:p>
          <a:p>
            <a:pPr marL="236395" indent="-236395">
              <a:defRPr/>
            </a:pPr>
            <a:r>
              <a:rPr lang="hu-HU" sz="900" dirty="0" smtClean="0"/>
              <a:t>adott </a:t>
            </a:r>
            <a:r>
              <a:rPr lang="hu-HU" sz="900" dirty="0" err="1" smtClean="0"/>
              <a:t>forgatóköny</a:t>
            </a:r>
            <a:r>
              <a:rPr lang="hu-HU" sz="900" dirty="0" smtClean="0"/>
              <a:t> szerint</a:t>
            </a:r>
            <a:endParaRPr lang="hu-HU" sz="900" dirty="0" smtClean="0">
              <a:latin typeface="Times New Roman" pitchFamily="18" charset="0"/>
            </a:endParaRPr>
          </a:p>
          <a:p>
            <a:pPr>
              <a:defRPr/>
            </a:pPr>
            <a:endParaRPr lang="hu-HU" sz="900" dirty="0" smtClean="0"/>
          </a:p>
          <a:p>
            <a:pPr>
              <a:defRPr/>
            </a:pPr>
            <a:r>
              <a:rPr lang="hu-HU" sz="900" dirty="0" smtClean="0"/>
              <a:t>1. </a:t>
            </a:r>
            <a:r>
              <a:rPr lang="hu-HU" sz="900" b="1" dirty="0" smtClean="0"/>
              <a:t>Mindenki/</a:t>
            </a:r>
            <a:r>
              <a:rPr lang="hu-HU" sz="900" dirty="0" smtClean="0"/>
              <a:t>Cél a női emancipáció elősegítése: minden anya, minden kisgyermek. Sem iskolázottság, sem településméret szerint nincs célzás. </a:t>
            </a:r>
          </a:p>
          <a:p>
            <a:pPr>
              <a:defRPr/>
            </a:pPr>
            <a:r>
              <a:rPr lang="hu-HU" sz="900" dirty="0" smtClean="0"/>
              <a:t>2. </a:t>
            </a:r>
            <a:r>
              <a:rPr lang="hu-HU" sz="900" b="1" dirty="0" smtClean="0"/>
              <a:t>Integrálandó/fejlesztendő gyerek/</a:t>
            </a:r>
            <a:r>
              <a:rPr lang="hu-HU" sz="900" dirty="0" smtClean="0"/>
              <a:t>Cél az integráció és a hátrányos helyzetű gyermekek korai fejlesztésének biztosítása: még legalább érettségivel sem </a:t>
            </a:r>
          </a:p>
          <a:p>
            <a:pPr>
              <a:defRPr/>
            </a:pPr>
            <a:r>
              <a:rPr lang="hu-HU" sz="900" dirty="0" smtClean="0"/>
              <a:t>rendelkező anyák és gyermekeik.</a:t>
            </a:r>
          </a:p>
          <a:p>
            <a:pPr>
              <a:defRPr/>
            </a:pPr>
            <a:r>
              <a:rPr lang="hu-HU" sz="900" dirty="0" smtClean="0"/>
              <a:t>3. </a:t>
            </a:r>
            <a:r>
              <a:rPr lang="hu-HU" sz="900" b="1" dirty="0" smtClean="0"/>
              <a:t>Foglalkoztatható anya (iskolázottság)/</a:t>
            </a:r>
            <a:r>
              <a:rPr lang="hu-HU" sz="900" dirty="0" smtClean="0"/>
              <a:t>Cél a női foglalkoztathatóság támogatása: jól foglalkoztatható (diplomás) anyák és gyermekeik</a:t>
            </a:r>
          </a:p>
          <a:p>
            <a:pPr>
              <a:defRPr/>
            </a:pPr>
            <a:r>
              <a:rPr lang="hu-HU" sz="900" dirty="0" smtClean="0"/>
              <a:t>4. </a:t>
            </a:r>
            <a:r>
              <a:rPr lang="hu-HU" sz="900" b="1" dirty="0" smtClean="0"/>
              <a:t>Foglalkoztatható anya  (foglalkoztatási esély)/</a:t>
            </a:r>
            <a:r>
              <a:rPr lang="hu-HU" sz="900" dirty="0" smtClean="0"/>
              <a:t>Cél olyan gyerekek elhelyezése, akiknek az anyja jól foglalkoztatható, ráadásul olyan településen – </a:t>
            </a:r>
          </a:p>
          <a:p>
            <a:pPr>
              <a:defRPr/>
            </a:pPr>
            <a:r>
              <a:rPr lang="hu-HU" sz="900" dirty="0" smtClean="0"/>
              <a:t>jellemzően városban - laknak, ahol olcsón lehet bővíteni a férőhelyeket (például van óvoda és sok a kisgyerek). </a:t>
            </a:r>
          </a:p>
          <a:p>
            <a:pPr>
              <a:defRPr/>
            </a:pPr>
            <a:endParaRPr lang="hu-HU" sz="900" dirty="0" smtClean="0"/>
          </a:p>
          <a:p>
            <a:pPr>
              <a:defRPr/>
            </a:pPr>
            <a:r>
              <a:rPr lang="hu-HU" sz="900" dirty="0" smtClean="0"/>
              <a:t>A számított igények és a meglévő kapacitások összevetését úgy értelmezhetjük, hogy az ellátás hozzáférési szabályainak teljes átalakítása esetén jelzik a </a:t>
            </a:r>
          </a:p>
          <a:p>
            <a:pPr>
              <a:defRPr/>
            </a:pPr>
            <a:r>
              <a:rPr lang="hu-HU" sz="900" dirty="0" smtClean="0"/>
              <a:t>hiányzó férőhelyeket (</a:t>
            </a:r>
            <a:r>
              <a:rPr lang="hu-HU" sz="900" b="1" dirty="0" smtClean="0"/>
              <a:t>mintha minden mai bölcsődést újra kellene jelentkeztetni, az új célok szerint</a:t>
            </a:r>
            <a:r>
              <a:rPr lang="hu-HU" sz="900" dirty="0" smtClean="0"/>
              <a:t>).</a:t>
            </a:r>
          </a:p>
          <a:p>
            <a:pPr>
              <a:defRPr/>
            </a:pPr>
            <a:endParaRPr lang="hu-HU" sz="900" dirty="0" smtClean="0">
              <a:latin typeface="Times New Roman" pitchFamily="18" charset="0"/>
            </a:endParaRPr>
          </a:p>
          <a:p>
            <a:pPr>
              <a:defRPr/>
            </a:pPr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9459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ln/>
        </p:spPr>
        <p:txBody>
          <a:bodyPr wrap="none" anchor="ctr"/>
          <a:lstStyle/>
          <a:p>
            <a:pPr>
              <a:defRPr/>
            </a:pPr>
            <a:r>
              <a:rPr lang="hu-HU" sz="900" i="1" dirty="0" smtClean="0">
                <a:latin typeface="Times New Roman" pitchFamily="18" charset="0"/>
              </a:rPr>
              <a:t>Adatforrás: </a:t>
            </a:r>
            <a:r>
              <a:rPr lang="hu-HU" sz="900" i="1" dirty="0" smtClean="0"/>
              <a:t>KSH </a:t>
            </a:r>
            <a:r>
              <a:rPr lang="hu-HU" sz="900" i="1" dirty="0" err="1" smtClean="0"/>
              <a:t>Mikrocenzus</a:t>
            </a:r>
            <a:r>
              <a:rPr lang="hu-HU" sz="900" i="1" dirty="0" smtClean="0"/>
              <a:t> egyéni szintű, 2005. évi adatai</a:t>
            </a:r>
          </a:p>
          <a:p>
            <a:pPr>
              <a:defRPr/>
            </a:pPr>
            <a:r>
              <a:rPr lang="hu-HU" sz="900" dirty="0" smtClean="0">
                <a:latin typeface="Times New Roman" pitchFamily="18" charset="0"/>
              </a:rPr>
              <a:t>Lépések: </a:t>
            </a:r>
          </a:p>
          <a:p>
            <a:pPr marL="236395" indent="-236395">
              <a:defRPr/>
            </a:pPr>
            <a:r>
              <a:rPr lang="hu-HU" sz="900" dirty="0" err="1" smtClean="0">
                <a:latin typeface="Times New Roman" pitchFamily="18" charset="0"/>
              </a:rPr>
              <a:t>-túlkereslet</a:t>
            </a:r>
            <a:r>
              <a:rPr lang="hu-HU" sz="900" dirty="0" smtClean="0">
                <a:latin typeface="Times New Roman" pitchFamily="18" charset="0"/>
              </a:rPr>
              <a:t> nagysága és területi megoszlása: gyermek összlétszám (</a:t>
            </a:r>
            <a:r>
              <a:rPr lang="hu-HU" sz="900" dirty="0" err="1" smtClean="0">
                <a:latin typeface="Times New Roman" pitchFamily="18" charset="0"/>
              </a:rPr>
              <a:t>Mikrocenzus</a:t>
            </a:r>
            <a:r>
              <a:rPr lang="hu-HU" sz="900" dirty="0" smtClean="0">
                <a:latin typeface="Times New Roman" pitchFamily="18" charset="0"/>
              </a:rPr>
              <a:t> alapján, 2005)</a:t>
            </a:r>
            <a:endParaRPr lang="hu-HU" sz="900" dirty="0" smtClean="0"/>
          </a:p>
          <a:p>
            <a:pPr marL="236395" indent="-236395">
              <a:defRPr/>
            </a:pPr>
            <a:r>
              <a:rPr lang="hu-HU" sz="900" dirty="0" err="1" smtClean="0"/>
              <a:t>-túlkereslet</a:t>
            </a:r>
            <a:r>
              <a:rPr lang="hu-HU" sz="900" dirty="0" smtClean="0"/>
              <a:t> specifikálása életkor szerint (1-2év, 2 éves) </a:t>
            </a:r>
          </a:p>
          <a:p>
            <a:pPr marL="236395" indent="-236395">
              <a:defRPr/>
            </a:pPr>
            <a:r>
              <a:rPr lang="hu-HU" sz="900" dirty="0" err="1" smtClean="0"/>
              <a:t>-forgatókönyvek</a:t>
            </a:r>
            <a:r>
              <a:rPr lang="hu-HU" sz="900" dirty="0" smtClean="0"/>
              <a:t> szerinti kapacitáshiányok kiszámítása: </a:t>
            </a:r>
            <a:r>
              <a:rPr lang="hu-HU" sz="900" dirty="0" err="1" smtClean="0"/>
              <a:t>túlkereslet</a:t>
            </a:r>
            <a:r>
              <a:rPr lang="hu-HU" sz="900" dirty="0" smtClean="0"/>
              <a:t> (meglévő férőhely-kapacitási adatok </a:t>
            </a:r>
            <a:r>
              <a:rPr lang="hu-HU" sz="900" i="1" dirty="0" err="1" smtClean="0"/>
              <a:t>contra</a:t>
            </a:r>
            <a:r>
              <a:rPr lang="hu-HU" sz="900" i="1" dirty="0" smtClean="0"/>
              <a:t> </a:t>
            </a:r>
            <a:r>
              <a:rPr lang="hu-HU" sz="900" dirty="0" smtClean="0"/>
              <a:t> tényleges kereslet (40-60-100%) / </a:t>
            </a:r>
          </a:p>
          <a:p>
            <a:pPr marL="236395" indent="-236395">
              <a:defRPr/>
            </a:pPr>
            <a:r>
              <a:rPr lang="hu-HU" sz="900" dirty="0" smtClean="0"/>
              <a:t>adott </a:t>
            </a:r>
            <a:r>
              <a:rPr lang="hu-HU" sz="900" dirty="0" err="1" smtClean="0"/>
              <a:t>forgatóköny</a:t>
            </a:r>
            <a:r>
              <a:rPr lang="hu-HU" sz="900" dirty="0" smtClean="0"/>
              <a:t> szerint</a:t>
            </a:r>
            <a:endParaRPr lang="hu-HU" sz="900" dirty="0" smtClean="0">
              <a:latin typeface="Times New Roman" pitchFamily="18" charset="0"/>
            </a:endParaRPr>
          </a:p>
          <a:p>
            <a:pPr>
              <a:defRPr/>
            </a:pPr>
            <a:r>
              <a:rPr lang="hu-HU" sz="900" dirty="0" smtClean="0"/>
              <a:t>1. </a:t>
            </a:r>
            <a:r>
              <a:rPr lang="hu-HU" sz="900" b="1" dirty="0" smtClean="0"/>
              <a:t>Mindenki/</a:t>
            </a:r>
            <a:r>
              <a:rPr lang="hu-HU" sz="900" dirty="0" smtClean="0"/>
              <a:t>Cél a női emancipáció elősegítése: minden anya, minden kisgyermek. Sem iskolázottság, sem településméret szerint nincs célzás. </a:t>
            </a:r>
          </a:p>
          <a:p>
            <a:pPr>
              <a:defRPr/>
            </a:pPr>
            <a:r>
              <a:rPr lang="hu-HU" sz="900" dirty="0" smtClean="0"/>
              <a:t>2. </a:t>
            </a:r>
            <a:r>
              <a:rPr lang="hu-HU" sz="900" b="1" dirty="0" smtClean="0"/>
              <a:t>Integrálandó/fejlesztendő gyerek/</a:t>
            </a:r>
            <a:r>
              <a:rPr lang="hu-HU" sz="900" dirty="0" smtClean="0"/>
              <a:t>Cél az integráció és a hátrányos helyzetű gyermekek korai fejlesztésének biztosítása: még legalább érettségivel sem rendelkező anyák és gyermekeik.</a:t>
            </a:r>
          </a:p>
          <a:p>
            <a:pPr>
              <a:defRPr/>
            </a:pPr>
            <a:r>
              <a:rPr lang="hu-HU" sz="900" dirty="0" smtClean="0"/>
              <a:t>3. </a:t>
            </a:r>
            <a:r>
              <a:rPr lang="hu-HU" sz="900" b="1" dirty="0" smtClean="0"/>
              <a:t>Foglalkoztatható anya (iskolázottság)/</a:t>
            </a:r>
            <a:r>
              <a:rPr lang="hu-HU" sz="900" dirty="0" smtClean="0"/>
              <a:t>Cél a női foglalkoztathatóság támogatása: jól foglalkoztatható (diplomás) anyák és gyermekeik</a:t>
            </a:r>
          </a:p>
          <a:p>
            <a:pPr>
              <a:defRPr/>
            </a:pPr>
            <a:r>
              <a:rPr lang="hu-HU" sz="900" dirty="0" smtClean="0"/>
              <a:t>4. </a:t>
            </a:r>
            <a:r>
              <a:rPr lang="hu-HU" sz="900" b="1" dirty="0" smtClean="0"/>
              <a:t>Foglalkoztatható anya  (foglalkoztatási esély)/</a:t>
            </a:r>
            <a:r>
              <a:rPr lang="hu-HU" sz="900" dirty="0" smtClean="0"/>
              <a:t>Cél olyan gyerekek elhelyezése, akiknek az anyja jól foglalkoztatható, ráadásul olyan településen – </a:t>
            </a:r>
          </a:p>
          <a:p>
            <a:pPr>
              <a:defRPr/>
            </a:pPr>
            <a:r>
              <a:rPr lang="hu-HU" sz="900" dirty="0" smtClean="0"/>
              <a:t>jellemzően városban - laknak, ahol olcsón lehet bővíteni a férőhelyeket (például van óvoda és sok a kisgyerek). </a:t>
            </a:r>
          </a:p>
          <a:p>
            <a:pPr>
              <a:defRPr/>
            </a:pPr>
            <a:endParaRPr lang="hu-HU" sz="900" dirty="0" smtClean="0"/>
          </a:p>
          <a:p>
            <a:pPr>
              <a:defRPr/>
            </a:pPr>
            <a:r>
              <a:rPr lang="hu-HU" sz="900" dirty="0" smtClean="0"/>
              <a:t>A számított igények és a meglévő kapacitások összevetését úgy értelmezhetjük, hogy az ellátás hozzáférési szabályainak teljes átalakítása esetén jelzik a </a:t>
            </a:r>
          </a:p>
          <a:p>
            <a:pPr>
              <a:defRPr/>
            </a:pPr>
            <a:r>
              <a:rPr lang="hu-HU" sz="900" dirty="0" smtClean="0"/>
              <a:t>hiányzó férőhelyeket (</a:t>
            </a:r>
            <a:r>
              <a:rPr lang="hu-HU" sz="900" b="1" dirty="0" smtClean="0"/>
              <a:t>mintha minden mai bölcsődést újra kellene jelentkeztetni, az új célok szerint</a:t>
            </a:r>
            <a:r>
              <a:rPr lang="hu-HU" sz="900" dirty="0" smtClean="0"/>
              <a:t>).</a:t>
            </a:r>
          </a:p>
          <a:p>
            <a:pPr>
              <a:defRPr/>
            </a:pPr>
            <a:endParaRPr lang="hu-HU" sz="900" dirty="0" smtClean="0">
              <a:latin typeface="Times New Roman" pitchFamily="18" charset="0"/>
            </a:endParaRPr>
          </a:p>
          <a:p>
            <a:pPr>
              <a:defRPr/>
            </a:pPr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sz="900" b="1" dirty="0" smtClean="0">
                <a:latin typeface="Times New Roman" pitchFamily="18" charset="0"/>
              </a:rPr>
              <a:t>Kapacitáshiány csak a 2 évet betöltött gyermekek figyelembevételével</a:t>
            </a:r>
            <a:r>
              <a:rPr lang="en-GB" sz="900" dirty="0" smtClean="0">
                <a:latin typeface="Times New Roman" pitchFamily="18" charset="0"/>
              </a:rPr>
              <a:t> </a:t>
            </a:r>
            <a:endParaRPr lang="hu-HU" sz="900" b="1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Az egyes forgatókönyvek nagyon eltérő bővítési stratégiát vonnak maguk után. </a:t>
            </a:r>
          </a:p>
          <a:p>
            <a:r>
              <a:rPr lang="hu-HU" sz="900" dirty="0" smtClean="0">
                <a:latin typeface="Times New Roman" pitchFamily="18" charset="0"/>
              </a:rPr>
              <a:t>Az </a:t>
            </a:r>
            <a:r>
              <a:rPr lang="hu-HU" sz="900" b="1" dirty="0" smtClean="0">
                <a:latin typeface="Times New Roman" pitchFamily="18" charset="0"/>
              </a:rPr>
              <a:t>integrációnak </a:t>
            </a:r>
            <a:r>
              <a:rPr lang="hu-HU" sz="900" dirty="0" smtClean="0">
                <a:latin typeface="Times New Roman" pitchFamily="18" charset="0"/>
              </a:rPr>
              <a:t>adott prioritás a </a:t>
            </a:r>
            <a:r>
              <a:rPr lang="hu-HU" sz="900" b="1" dirty="0" smtClean="0">
                <a:latin typeface="Times New Roman" pitchFamily="18" charset="0"/>
              </a:rPr>
              <a:t>községek</a:t>
            </a:r>
            <a:r>
              <a:rPr lang="hu-HU" sz="900" dirty="0" smtClean="0">
                <a:latin typeface="Times New Roman" pitchFamily="18" charset="0"/>
              </a:rPr>
              <a:t>ben igényel nagyobb kapacitásokat, </a:t>
            </a:r>
          </a:p>
          <a:p>
            <a:r>
              <a:rPr lang="hu-HU" sz="900" b="1" dirty="0" smtClean="0">
                <a:latin typeface="Times New Roman" pitchFamily="18" charset="0"/>
              </a:rPr>
              <a:t>a női foglalkoztatás</a:t>
            </a:r>
            <a:r>
              <a:rPr lang="hu-HU" sz="900" dirty="0" smtClean="0">
                <a:latin typeface="Times New Roman" pitchFamily="18" charset="0"/>
              </a:rPr>
              <a:t>nak adott prioritás pedig a </a:t>
            </a:r>
            <a:r>
              <a:rPr lang="hu-HU" sz="900" b="1" dirty="0" smtClean="0">
                <a:latin typeface="Times New Roman" pitchFamily="18" charset="0"/>
              </a:rPr>
              <a:t>nagyobb városok</a:t>
            </a:r>
            <a:r>
              <a:rPr lang="hu-HU" sz="900" dirty="0" smtClean="0">
                <a:latin typeface="Times New Roman" pitchFamily="18" charset="0"/>
              </a:rPr>
              <a:t>ban. </a:t>
            </a:r>
          </a:p>
          <a:p>
            <a:r>
              <a:rPr lang="hu-HU" sz="900" dirty="0" smtClean="0">
                <a:latin typeface="Times New Roman" pitchFamily="18" charset="0"/>
              </a:rPr>
              <a:t>Az integrációs-fejlesztési forgatókönyv szerint minimálisan másfél-kétszeres kapacitásbővítésre lenne szükség ahhoz, hogy minden két évesnél idősebb </a:t>
            </a:r>
          </a:p>
          <a:p>
            <a:r>
              <a:rPr lang="hu-HU" sz="900" dirty="0" smtClean="0">
                <a:latin typeface="Times New Roman" pitchFamily="18" charset="0"/>
              </a:rPr>
              <a:t>rászoruló gyermek megkapja a megfelelő ellátást. A foglalkoztatási esélyeket tekintve pedig egy ennél nagyobb bővítés sem lenne indokolatlan.</a:t>
            </a:r>
          </a:p>
          <a:p>
            <a:r>
              <a:rPr lang="hu-HU" sz="900" dirty="0" smtClean="0">
                <a:latin typeface="Times New Roman" pitchFamily="18" charset="0"/>
              </a:rPr>
              <a:t>A meglévő kapacitások célzott felhasználása is csak legfeljebb a két évet betöltött gyerekek 40-60 százalékának elhelyezésére lenne elegendő.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1. </a:t>
            </a:r>
            <a:r>
              <a:rPr lang="hu-HU" sz="900" b="1" dirty="0" smtClean="0">
                <a:latin typeface="Times New Roman" pitchFamily="18" charset="0"/>
              </a:rPr>
              <a:t>Mindenki/</a:t>
            </a:r>
            <a:r>
              <a:rPr lang="hu-HU" sz="900" dirty="0" smtClean="0">
                <a:latin typeface="Times New Roman" pitchFamily="18" charset="0"/>
              </a:rPr>
              <a:t>Cél a női emancipáció elősegítése: minden anya, minden kisgyermek. Sem iskolázottság, sem településméret szerint nincs célzás. </a:t>
            </a:r>
          </a:p>
          <a:p>
            <a:r>
              <a:rPr lang="hu-HU" sz="900" dirty="0" smtClean="0">
                <a:latin typeface="Times New Roman" pitchFamily="18" charset="0"/>
              </a:rPr>
              <a:t>2. </a:t>
            </a:r>
            <a:r>
              <a:rPr lang="hu-HU" sz="900" b="1" dirty="0" smtClean="0">
                <a:latin typeface="Times New Roman" pitchFamily="18" charset="0"/>
              </a:rPr>
              <a:t>Integrálandó/fejlesztendő gyerek/</a:t>
            </a:r>
            <a:r>
              <a:rPr lang="hu-HU" sz="900" dirty="0" smtClean="0">
                <a:latin typeface="Times New Roman" pitchFamily="18" charset="0"/>
              </a:rPr>
              <a:t>Cél az integráció és a hátrányos helyzetű gyermekek korai fejlesztésének biztosítása: még legalább érettségivel </a:t>
            </a:r>
          </a:p>
          <a:p>
            <a:r>
              <a:rPr lang="hu-HU" sz="900" dirty="0" smtClean="0">
                <a:latin typeface="Times New Roman" pitchFamily="18" charset="0"/>
              </a:rPr>
              <a:t>sem rendelkező anyák és gyermekeik.</a:t>
            </a:r>
          </a:p>
          <a:p>
            <a:r>
              <a:rPr lang="hu-HU" sz="900" dirty="0" smtClean="0">
                <a:latin typeface="Times New Roman" pitchFamily="18" charset="0"/>
              </a:rPr>
              <a:t>3. </a:t>
            </a:r>
            <a:r>
              <a:rPr lang="hu-HU" sz="900" b="1" dirty="0" smtClean="0">
                <a:latin typeface="Times New Roman" pitchFamily="18" charset="0"/>
              </a:rPr>
              <a:t>Foglalkoztatható anya (iskolázottság)/</a:t>
            </a:r>
            <a:r>
              <a:rPr lang="hu-HU" sz="900" dirty="0" smtClean="0">
                <a:latin typeface="Times New Roman" pitchFamily="18" charset="0"/>
              </a:rPr>
              <a:t>Cél a női foglalkoztathatóság támogatása: jól foglalkoztatható (diplomás) anyák és gyermekeik</a:t>
            </a:r>
          </a:p>
          <a:p>
            <a:r>
              <a:rPr lang="hu-HU" sz="900" dirty="0" smtClean="0">
                <a:latin typeface="Times New Roman" pitchFamily="18" charset="0"/>
              </a:rPr>
              <a:t>4. </a:t>
            </a:r>
            <a:r>
              <a:rPr lang="hu-HU" sz="900" b="1" dirty="0" smtClean="0">
                <a:latin typeface="Times New Roman" pitchFamily="18" charset="0"/>
              </a:rPr>
              <a:t>Foglalkoztatható anya  (foglalkoztatási esély)/</a:t>
            </a:r>
            <a:r>
              <a:rPr lang="hu-HU" sz="900" dirty="0" smtClean="0">
                <a:latin typeface="Times New Roman" pitchFamily="18" charset="0"/>
              </a:rPr>
              <a:t>Cél olyan gyerekek elhelyezése, akiknek az anyja jól foglalkoztatható, ráadásul olyan településen </a:t>
            </a:r>
          </a:p>
          <a:p>
            <a:r>
              <a:rPr lang="hu-HU" sz="900" dirty="0" smtClean="0">
                <a:latin typeface="Times New Roman" pitchFamily="18" charset="0"/>
              </a:rPr>
              <a:t>– jellemzően városban - laknak, ahol olcsón lehet bővíteni a férőhelyeket (például van óvoda és sok a kisgyerek). 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i="1" dirty="0" smtClean="0">
                <a:latin typeface="Times New Roman" pitchFamily="18" charset="0"/>
              </a:rPr>
              <a:t>Adatforrások: </a:t>
            </a:r>
          </a:p>
          <a:p>
            <a:r>
              <a:rPr lang="hu-HU" dirty="0" smtClean="0"/>
              <a:t>Anyák és gyermekek egyéni szintű </a:t>
            </a:r>
            <a:r>
              <a:rPr lang="hu-HU" dirty="0" err="1" smtClean="0"/>
              <a:t>adatati</a:t>
            </a:r>
            <a:r>
              <a:rPr lang="hu-HU" dirty="0" smtClean="0"/>
              <a:t>: KSH </a:t>
            </a:r>
            <a:r>
              <a:rPr lang="hu-HU" dirty="0" err="1" smtClean="0"/>
              <a:t>Mikrocenzus</a:t>
            </a:r>
            <a:r>
              <a:rPr lang="hu-HU" dirty="0" smtClean="0"/>
              <a:t>, 2005. évi adatok</a:t>
            </a:r>
          </a:p>
          <a:p>
            <a:r>
              <a:rPr lang="hu-HU" dirty="0" smtClean="0"/>
              <a:t>Gyermekszám területi megoszlása: KSH-TEIR adatbázis, 2005. évi adatok</a:t>
            </a:r>
          </a:p>
          <a:p>
            <a:r>
              <a:rPr lang="hu-HU" dirty="0" smtClean="0"/>
              <a:t>Települések intézményi ellátottsága: KSH önkormányzati adatbázis, 2007. évi adatok</a:t>
            </a:r>
          </a:p>
          <a:p>
            <a:endParaRPr lang="hu-HU" dirty="0" smtClean="0"/>
          </a:p>
          <a:p>
            <a:endParaRPr lang="hu-HU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b="1" smtClean="0">
                <a:latin typeface="Times New Roman" pitchFamily="18" charset="0"/>
              </a:rPr>
              <a:t>Települések intézményi ellátottsága településméret szerint, 2007</a:t>
            </a:r>
          </a:p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b="1" smtClean="0">
                <a:latin typeface="Times New Roman" pitchFamily="18" charset="0"/>
              </a:rPr>
              <a:t>Bölcsődék és családi napközik száma régiónként, 2007</a:t>
            </a:r>
          </a:p>
          <a:p>
            <a:r>
              <a:rPr lang="hu-HU" smtClean="0">
                <a:latin typeface="Times New Roman" pitchFamily="18" charset="0"/>
              </a:rPr>
              <a:t>* Azon települések száma ahol a lélekszám alapján kötelező lenne bölcsődét működtetni, de nincs.</a:t>
            </a:r>
            <a:endParaRPr lang="hu-HU" b="1" smtClean="0">
              <a:latin typeface="Times New Roman" pitchFamily="18" charset="0"/>
            </a:endParaRPr>
          </a:p>
          <a:p>
            <a:r>
              <a:rPr lang="hu-HU" smtClean="0">
                <a:latin typeface="Times New Roman" pitchFamily="18" charset="0"/>
              </a:rPr>
              <a:t>Forrás: Katonáné (2008)</a:t>
            </a:r>
            <a:endParaRPr lang="hu-HU" b="1" smtClean="0">
              <a:latin typeface="Times New Roman" pitchFamily="18" charset="0"/>
            </a:endParaRPr>
          </a:p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sz="900" b="1" dirty="0" smtClean="0">
                <a:latin typeface="Times New Roman" pitchFamily="18" charset="0"/>
              </a:rPr>
              <a:t>Óvodák és bölcsődék kihasználtsága településtípus szerint, 2007 (</a:t>
            </a:r>
            <a:r>
              <a:rPr lang="hu-HU" sz="900" b="1" dirty="0" err="1" smtClean="0">
                <a:latin typeface="Times New Roman" pitchFamily="18" charset="0"/>
              </a:rPr>
              <a:t>beiratott</a:t>
            </a:r>
            <a:r>
              <a:rPr lang="hu-HU" sz="900" b="1" dirty="0" smtClean="0">
                <a:latin typeface="Times New Roman" pitchFamily="18" charset="0"/>
              </a:rPr>
              <a:t> gyerek/férőhely)</a:t>
            </a:r>
          </a:p>
          <a:p>
            <a:r>
              <a:rPr lang="hu-HU" sz="900" dirty="0" smtClean="0">
                <a:latin typeface="Times New Roman" pitchFamily="18" charset="0"/>
              </a:rPr>
              <a:t>Összességében a kapacitások hiánya a kistelepüléseken látszik leginkább égetőnek, ez azonban viszonylag kevés gyermeket érint. </a:t>
            </a:r>
          </a:p>
          <a:p>
            <a:r>
              <a:rPr lang="hu-HU" sz="900" dirty="0" smtClean="0">
                <a:latin typeface="Times New Roman" pitchFamily="18" charset="0"/>
              </a:rPr>
              <a:t>Míg az óvodai szolgáltatás megközelíti a teljes lefedettséget, a bölcsőde még a nagyobb településeken sem mindenhol elérhető, és ahol van, ott is zsúfolt. 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A bölcsődék többsége jóval a kapacitásai felett fogad be gyerekeket, a kistelepülések esetében is (ahol pedig az óvodák kihasználtsága alacsony). </a:t>
            </a:r>
          </a:p>
          <a:p>
            <a:r>
              <a:rPr lang="hu-HU" sz="900" dirty="0" smtClean="0">
                <a:latin typeface="Times New Roman" pitchFamily="18" charset="0"/>
              </a:rPr>
              <a:t>A főváros kivételével a városokban a legnagyobb a zsúfoltság.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sz="1000" b="1" dirty="0" smtClean="0">
                <a:latin typeface="Times New Roman" pitchFamily="18" charset="0"/>
              </a:rPr>
              <a:t>*** UTALÁS -  Frey: 1) </a:t>
            </a:r>
            <a:r>
              <a:rPr lang="hu-HU" sz="1000" dirty="0" err="1" smtClean="0">
                <a:latin typeface="Times New Roman" pitchFamily="18" charset="0"/>
              </a:rPr>
              <a:t>Moi</a:t>
            </a:r>
            <a:r>
              <a:rPr lang="hu-HU" sz="1000" dirty="0" smtClean="0">
                <a:latin typeface="Times New Roman" pitchFamily="18" charset="0"/>
              </a:rPr>
              <a:t> női </a:t>
            </a:r>
            <a:r>
              <a:rPr lang="hu-HU" sz="1000" dirty="0" err="1" smtClean="0">
                <a:latin typeface="Times New Roman" pitchFamily="18" charset="0"/>
              </a:rPr>
              <a:t>fogl</a:t>
            </a:r>
            <a:r>
              <a:rPr lang="hu-HU" sz="1000" dirty="0" smtClean="0">
                <a:latin typeface="Times New Roman" pitchFamily="18" charset="0"/>
              </a:rPr>
              <a:t>, </a:t>
            </a:r>
            <a:r>
              <a:rPr lang="hu-HU" sz="1000" b="1" dirty="0" smtClean="0">
                <a:latin typeface="Times New Roman" pitchFamily="18" charset="0"/>
              </a:rPr>
              <a:t>„drámai” fiatal nők </a:t>
            </a:r>
            <a:r>
              <a:rPr lang="hu-HU" sz="1000" b="1" dirty="0" err="1" smtClean="0">
                <a:latin typeface="Times New Roman" pitchFamily="18" charset="0"/>
              </a:rPr>
              <a:t>fogl</a:t>
            </a:r>
            <a:r>
              <a:rPr lang="hu-HU" sz="1000" b="1" dirty="0" smtClean="0">
                <a:latin typeface="Times New Roman" pitchFamily="18" charset="0"/>
              </a:rPr>
              <a:t> (2008ra felére 16%ra)</a:t>
            </a:r>
            <a:r>
              <a:rPr lang="hu-HU" sz="1000" dirty="0" smtClean="0">
                <a:latin typeface="Times New Roman" pitchFamily="18" charset="0"/>
              </a:rPr>
              <a:t>, időskorúak duplázódott, EU elmaradás növekszik </a:t>
            </a:r>
          </a:p>
          <a:p>
            <a:r>
              <a:rPr lang="hu-HU" sz="1000" dirty="0" smtClean="0">
                <a:latin typeface="Times New Roman" pitchFamily="18" charset="0"/>
              </a:rPr>
              <a:t>(nőknél dupla akkor), </a:t>
            </a:r>
            <a:r>
              <a:rPr lang="hu-HU" sz="1000" b="1" dirty="0" smtClean="0">
                <a:latin typeface="Times New Roman" pitchFamily="18" charset="0"/>
              </a:rPr>
              <a:t>2) alacsony </a:t>
            </a:r>
            <a:r>
              <a:rPr lang="hu-HU" sz="1000" b="1" dirty="0" err="1" smtClean="0">
                <a:latin typeface="Times New Roman" pitchFamily="18" charset="0"/>
              </a:rPr>
              <a:t>fogl</a:t>
            </a:r>
            <a:r>
              <a:rPr lang="hu-HU" sz="1000" b="1" dirty="0" smtClean="0">
                <a:latin typeface="Times New Roman" pitchFamily="18" charset="0"/>
              </a:rPr>
              <a:t> okai</a:t>
            </a:r>
            <a:r>
              <a:rPr lang="hu-HU" sz="1000" dirty="0" smtClean="0">
                <a:latin typeface="Times New Roman" pitchFamily="18" charset="0"/>
              </a:rPr>
              <a:t>: szemlélet, konzervatív attitűd (Nielsen jelentés(?) kisgyermekes anyák dolgozzanak?), </a:t>
            </a:r>
          </a:p>
          <a:p>
            <a:r>
              <a:rPr lang="hu-HU" sz="1000" dirty="0" smtClean="0">
                <a:latin typeface="Times New Roman" pitchFamily="18" charset="0"/>
              </a:rPr>
              <a:t>be/kilépés problematikus, rugalmatlan </a:t>
            </a:r>
            <a:r>
              <a:rPr lang="hu-HU" sz="1000" dirty="0" err="1" smtClean="0">
                <a:latin typeface="Times New Roman" pitchFamily="18" charset="0"/>
              </a:rPr>
              <a:t>nyitvatartások</a:t>
            </a:r>
            <a:r>
              <a:rPr lang="hu-HU" sz="1000" dirty="0" smtClean="0">
                <a:latin typeface="Times New Roman" pitchFamily="18" charset="0"/>
              </a:rPr>
              <a:t>, </a:t>
            </a:r>
            <a:r>
              <a:rPr lang="hu-HU" sz="1000" dirty="0" err="1" smtClean="0">
                <a:latin typeface="Times New Roman" pitchFamily="18" charset="0"/>
              </a:rPr>
              <a:t>rugalmatlan</a:t>
            </a:r>
            <a:r>
              <a:rPr lang="hu-HU" sz="1000" dirty="0" smtClean="0">
                <a:latin typeface="Times New Roman" pitchFamily="18" charset="0"/>
              </a:rPr>
              <a:t> </a:t>
            </a:r>
            <a:r>
              <a:rPr lang="hu-HU" sz="1000" dirty="0" err="1" smtClean="0">
                <a:latin typeface="Times New Roman" pitchFamily="18" charset="0"/>
              </a:rPr>
              <a:t>fogl</a:t>
            </a:r>
            <a:r>
              <a:rPr lang="hu-HU" sz="1000" dirty="0" smtClean="0">
                <a:latin typeface="Times New Roman" pitchFamily="18" charset="0"/>
              </a:rPr>
              <a:t>, </a:t>
            </a:r>
            <a:r>
              <a:rPr lang="hu-HU" sz="1000" b="1" dirty="0" err="1" smtClean="0">
                <a:latin typeface="Times New Roman" pitchFamily="18" charset="0"/>
              </a:rPr>
              <a:t>gyermektám</a:t>
            </a:r>
            <a:r>
              <a:rPr lang="hu-HU" sz="1000" b="1" dirty="0" smtClean="0">
                <a:latin typeface="Times New Roman" pitchFamily="18" charset="0"/>
              </a:rPr>
              <a:t> </a:t>
            </a:r>
            <a:r>
              <a:rPr lang="hu-HU" sz="1000" b="1" dirty="0" err="1" smtClean="0">
                <a:latin typeface="Times New Roman" pitchFamily="18" charset="0"/>
              </a:rPr>
              <a:t>rsz</a:t>
            </a:r>
            <a:r>
              <a:rPr lang="hu-HU" sz="1000" b="1" dirty="0" smtClean="0">
                <a:latin typeface="Times New Roman" pitchFamily="18" charset="0"/>
              </a:rPr>
              <a:t> </a:t>
            </a:r>
            <a:r>
              <a:rPr lang="hu-HU" sz="1000" dirty="0" smtClean="0">
                <a:latin typeface="Times New Roman" pitchFamily="18" charset="0"/>
              </a:rPr>
              <a:t>(legfőbb ok). 3) vertikális szegregáció/nemek </a:t>
            </a:r>
          </a:p>
          <a:p>
            <a:r>
              <a:rPr lang="hu-HU" sz="1000" dirty="0" smtClean="0">
                <a:latin typeface="Times New Roman" pitchFamily="18" charset="0"/>
              </a:rPr>
              <a:t>szerinti megosztottság (női felső vezető: 37,2%), tartós egyenlőtlenség bérek tekintetében, </a:t>
            </a:r>
            <a:r>
              <a:rPr lang="hu-HU" sz="1000" b="1" dirty="0" smtClean="0">
                <a:latin typeface="Times New Roman" pitchFamily="18" charset="0"/>
              </a:rPr>
              <a:t>4) krízis </a:t>
            </a:r>
            <a:r>
              <a:rPr lang="hu-HU" sz="1000" b="1" dirty="0" err="1" smtClean="0">
                <a:latin typeface="Times New Roman" pitchFamily="18" charset="0"/>
              </a:rPr>
              <a:t>fogl</a:t>
            </a:r>
            <a:r>
              <a:rPr lang="hu-HU" sz="1000" b="1" dirty="0" smtClean="0">
                <a:latin typeface="Times New Roman" pitchFamily="18" charset="0"/>
              </a:rPr>
              <a:t> hatás erősebb a nők esetében</a:t>
            </a:r>
            <a:r>
              <a:rPr lang="hu-HU" sz="1000" dirty="0" smtClean="0">
                <a:latin typeface="Times New Roman" pitchFamily="18" charset="0"/>
              </a:rPr>
              <a:t>, </a:t>
            </a:r>
          </a:p>
          <a:p>
            <a:r>
              <a:rPr lang="hu-HU" sz="1000" dirty="0" smtClean="0">
                <a:latin typeface="Times New Roman" pitchFamily="18" charset="0"/>
              </a:rPr>
              <a:t>5) magas inaktivitás (családi kötöttség miatt 12%, amúgy, tanul, nyugdíjas, </a:t>
            </a:r>
            <a:r>
              <a:rPr lang="hu-HU" sz="1000" dirty="0" err="1" smtClean="0">
                <a:latin typeface="Times New Roman" pitchFamily="18" charset="0"/>
              </a:rPr>
              <a:t>eü</a:t>
            </a:r>
            <a:r>
              <a:rPr lang="hu-HU" sz="1000" dirty="0" smtClean="0">
                <a:latin typeface="Times New Roman" pitchFamily="18" charset="0"/>
              </a:rPr>
              <a:t>), </a:t>
            </a:r>
          </a:p>
          <a:p>
            <a:endParaRPr lang="hu-HU" sz="1000" i="1" dirty="0" smtClean="0">
              <a:latin typeface="Times New Roman" pitchFamily="18" charset="0"/>
            </a:endParaRPr>
          </a:p>
          <a:p>
            <a:r>
              <a:rPr lang="hu-HU" sz="1000" i="1" dirty="0" smtClean="0">
                <a:latin typeface="Times New Roman" pitchFamily="18" charset="0"/>
              </a:rPr>
              <a:t>Forrás: Budapest Intézet (2009)</a:t>
            </a:r>
            <a:endParaRPr lang="hu-HU" sz="1000" dirty="0" smtClean="0">
              <a:latin typeface="Times New Roman" pitchFamily="18" charset="0"/>
            </a:endParaRPr>
          </a:p>
          <a:p>
            <a:r>
              <a:rPr lang="hu-HU" sz="1000" i="1" dirty="0" smtClean="0">
                <a:latin typeface="Times New Roman" pitchFamily="18" charset="0"/>
              </a:rPr>
              <a:t>Háttérforrások: OECD ország vizsgálatok és esettanulmányok (</a:t>
            </a:r>
            <a:r>
              <a:rPr lang="hu-HU" sz="1000" i="1" dirty="0" err="1" smtClean="0">
                <a:latin typeface="Times New Roman" pitchFamily="18" charset="0"/>
              </a:rPr>
              <a:t>i.a</a:t>
            </a:r>
            <a:r>
              <a:rPr lang="hu-HU" sz="1000" i="1" dirty="0" smtClean="0">
                <a:latin typeface="Times New Roman" pitchFamily="18" charset="0"/>
              </a:rPr>
              <a:t>. </a:t>
            </a:r>
            <a:r>
              <a:rPr lang="hu-HU" sz="1000" i="1" dirty="0" err="1" smtClean="0">
                <a:latin typeface="Times New Roman" pitchFamily="18" charset="0"/>
              </a:rPr>
              <a:t>Babies</a:t>
            </a:r>
            <a:r>
              <a:rPr lang="hu-HU" sz="1000" i="1" dirty="0" smtClean="0">
                <a:latin typeface="Times New Roman" pitchFamily="18" charset="0"/>
              </a:rPr>
              <a:t> and </a:t>
            </a:r>
            <a:r>
              <a:rPr lang="hu-HU" sz="1000" i="1" dirty="0" err="1" smtClean="0">
                <a:latin typeface="Times New Roman" pitchFamily="18" charset="0"/>
              </a:rPr>
              <a:t>Bosses</a:t>
            </a:r>
            <a:r>
              <a:rPr lang="hu-HU" sz="1000" i="1" dirty="0" smtClean="0">
                <a:latin typeface="Times New Roman" pitchFamily="18" charset="0"/>
              </a:rPr>
              <a:t> jelentések 2004/2007), OECD Starting Strong projekt </a:t>
            </a:r>
          </a:p>
          <a:p>
            <a:r>
              <a:rPr lang="hu-HU" sz="1000" i="1" dirty="0" smtClean="0">
                <a:latin typeface="Times New Roman" pitchFamily="18" charset="0"/>
              </a:rPr>
              <a:t>eredmények 2004/2006)</a:t>
            </a:r>
            <a:endParaRPr lang="hu-HU" sz="1000" dirty="0" smtClean="0">
              <a:latin typeface="Times New Roman" pitchFamily="18" charset="0"/>
            </a:endParaRPr>
          </a:p>
          <a:p>
            <a:r>
              <a:rPr lang="hu-HU" sz="1000" dirty="0" smtClean="0">
                <a:latin typeface="Times New Roman" pitchFamily="18" charset="0"/>
              </a:rPr>
              <a:t>Míg harminc éve a nők magasabb munkaerő-piaci részvétele még alacsonyabb termékenységi mutatóval járt, ez a korreláció mára megfordult.</a:t>
            </a:r>
          </a:p>
          <a:p>
            <a:r>
              <a:rPr lang="hu-HU" sz="1000" dirty="0" smtClean="0">
                <a:latin typeface="Times New Roman" pitchFamily="18" charset="0"/>
              </a:rPr>
              <a:t> OECD (2004/2007) A nemi szerepek változásával, a női emancipáció térnyerésével lépést tartó intézményi fejlődés a gyermekellátásokban </a:t>
            </a:r>
          </a:p>
          <a:p>
            <a:r>
              <a:rPr lang="hu-HU" sz="1000" dirty="0" smtClean="0">
                <a:latin typeface="Times New Roman" pitchFamily="18" charset="0"/>
              </a:rPr>
              <a:t>képes lehet a termékenység növelésére (lásd skandináv országok), míg ahol az emancipálódó nőket továbbra is kizárólag gyermek­gondozói </a:t>
            </a:r>
          </a:p>
          <a:p>
            <a:r>
              <a:rPr lang="hu-HU" sz="1000" dirty="0" smtClean="0">
                <a:latin typeface="Times New Roman" pitchFamily="18" charset="0"/>
              </a:rPr>
              <a:t>szerepükben támogatja az állam és a társadalom, ott csökken a fertilitás (lásd dél-európai országok). (</a:t>
            </a:r>
            <a:r>
              <a:rPr lang="hu-HU" sz="1000" dirty="0" err="1" smtClean="0">
                <a:latin typeface="Times New Roman" pitchFamily="18" charset="0"/>
              </a:rPr>
              <a:t>Sacerdote</a:t>
            </a:r>
            <a:r>
              <a:rPr lang="hu-HU" sz="1000" dirty="0" smtClean="0">
                <a:latin typeface="Times New Roman" pitchFamily="18" charset="0"/>
              </a:rPr>
              <a:t> és </a:t>
            </a:r>
            <a:r>
              <a:rPr lang="hu-HU" sz="1000" dirty="0" err="1" smtClean="0">
                <a:latin typeface="Times New Roman" pitchFamily="18" charset="0"/>
              </a:rPr>
              <a:t>Feyrer</a:t>
            </a:r>
            <a:r>
              <a:rPr lang="hu-HU" sz="1000" dirty="0" smtClean="0">
                <a:latin typeface="Times New Roman" pitchFamily="18" charset="0"/>
              </a:rPr>
              <a:t>, 2008)</a:t>
            </a:r>
          </a:p>
          <a:p>
            <a:r>
              <a:rPr lang="hu-HU" sz="1000" dirty="0" smtClean="0">
                <a:latin typeface="Times New Roman" pitchFamily="18" charset="0"/>
              </a:rPr>
              <a:t>A családpolitika átalakítását inkább az befolyásolja, hogy a fertilitás csökkenése (és az elöregedéssel járó számos probléma) és a nappali </a:t>
            </a:r>
          </a:p>
          <a:p>
            <a:r>
              <a:rPr lang="hu-HU" sz="1000" dirty="0" smtClean="0">
                <a:latin typeface="Times New Roman" pitchFamily="18" charset="0"/>
              </a:rPr>
              <a:t>ellátások forrásigényes fejlesztése között rövid és hosszú távon milyen átváltást feltételez az állam. (BI 2009)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/>
          </p:nvPr>
        </p:nvSpPr>
        <p:spPr>
          <a:xfrm>
            <a:off x="332651" y="4850703"/>
            <a:ext cx="6040656" cy="4933968"/>
          </a:xfrm>
          <a:noFill/>
          <a:ln/>
        </p:spPr>
        <p:txBody>
          <a:bodyPr wrap="none" anchor="ctr"/>
          <a:lstStyle/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sz="900" b="1" dirty="0" smtClean="0">
                <a:latin typeface="Times New Roman" pitchFamily="18" charset="0"/>
              </a:rPr>
              <a:t>***UTALÁS – Pongráczné: </a:t>
            </a:r>
            <a:r>
              <a:rPr lang="hu-HU" sz="900" dirty="0" smtClean="0">
                <a:latin typeface="Times New Roman" pitchFamily="18" charset="0"/>
              </a:rPr>
              <a:t>patriarchális attitűdök, GGE(?) felmérés eredményei</a:t>
            </a:r>
          </a:p>
          <a:p>
            <a:r>
              <a:rPr lang="hu-HU" sz="900" b="1" dirty="0" smtClean="0">
                <a:latin typeface="Times New Roman" pitchFamily="18" charset="0"/>
              </a:rPr>
              <a:t>***UTALÁS – Tóth Olga</a:t>
            </a:r>
            <a:r>
              <a:rPr lang="hu-HU" sz="900" dirty="0" smtClean="0">
                <a:latin typeface="Times New Roman" pitchFamily="18" charset="0"/>
              </a:rPr>
              <a:t>: egységes szabvány élet, karrier-család összeegyeztetésének típusai (családcentrikus, adaptív/vegyes, munka/karrier-centrikus – </a:t>
            </a:r>
          </a:p>
          <a:p>
            <a:r>
              <a:rPr lang="hu-HU" sz="900" dirty="0" err="1" smtClean="0">
                <a:latin typeface="Times New Roman" pitchFamily="18" charset="0"/>
              </a:rPr>
              <a:t>a’ka</a:t>
            </a:r>
            <a:r>
              <a:rPr lang="hu-HU" sz="900" dirty="0" smtClean="0">
                <a:latin typeface="Times New Roman" pitchFamily="18" charset="0"/>
              </a:rPr>
              <a:t> C. </a:t>
            </a:r>
            <a:r>
              <a:rPr lang="hu-HU" sz="900" dirty="0" err="1" smtClean="0">
                <a:latin typeface="Times New Roman" pitchFamily="18" charset="0"/>
              </a:rPr>
              <a:t>Hakim</a:t>
            </a:r>
            <a:r>
              <a:rPr lang="hu-HU" sz="900" dirty="0" smtClean="0">
                <a:latin typeface="Times New Roman" pitchFamily="18" charset="0"/>
              </a:rPr>
              <a:t>), bizalom-építés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b="1" dirty="0" smtClean="0">
                <a:latin typeface="Times New Roman" pitchFamily="18" charset="0"/>
              </a:rPr>
              <a:t>A bölcsődébe, óvodába járó 0-3 éves gyermekek aránya, 2004</a:t>
            </a:r>
          </a:p>
          <a:p>
            <a:r>
              <a:rPr lang="hu-HU" sz="900" dirty="0" smtClean="0">
                <a:latin typeface="Times New Roman" pitchFamily="18" charset="0"/>
              </a:rPr>
              <a:t>Forrás: OECD </a:t>
            </a:r>
            <a:r>
              <a:rPr lang="hu-HU" sz="900" dirty="0" err="1" smtClean="0">
                <a:latin typeface="Times New Roman" pitchFamily="18" charset="0"/>
              </a:rPr>
              <a:t>Family</a:t>
            </a:r>
            <a:r>
              <a:rPr lang="hu-HU" sz="900" dirty="0" smtClean="0">
                <a:latin typeface="Times New Roman" pitchFamily="18" charset="0"/>
              </a:rPr>
              <a:t> </a:t>
            </a:r>
            <a:r>
              <a:rPr lang="hu-HU" sz="900" dirty="0" err="1" smtClean="0">
                <a:latin typeface="Times New Roman" pitchFamily="18" charset="0"/>
              </a:rPr>
              <a:t>database</a:t>
            </a:r>
            <a:r>
              <a:rPr lang="hu-HU" sz="900" dirty="0" smtClean="0">
                <a:latin typeface="Times New Roman" pitchFamily="18" charset="0"/>
              </a:rPr>
              <a:t> </a:t>
            </a:r>
            <a:r>
              <a:rPr lang="hu-HU" sz="900" u="sng" dirty="0" smtClean="0">
                <a:latin typeface="Times New Roman" pitchFamily="18" charset="0"/>
                <a:hlinkClick r:id="rId3"/>
              </a:rPr>
              <a:t>http://www.oecd.org/dataoecd/46/13/37864698.pdf</a:t>
            </a:r>
            <a:endParaRPr lang="hu-HU" sz="900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Magyarországon a 3 év alatti gyerekek 7 %-a jár bölcsődébe, míg a 3 évesek 71 %-a jár óvodába - nemzetközi összehasonlításban nagyon alacsony </a:t>
            </a:r>
          </a:p>
          <a:p>
            <a:r>
              <a:rPr lang="hu-HU" sz="900" dirty="0" smtClean="0">
                <a:latin typeface="Times New Roman" pitchFamily="18" charset="0"/>
              </a:rPr>
              <a:t>(különösen a 3 év alatti gyerekek részvétele! – lásd OECD 2004) </a:t>
            </a:r>
          </a:p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sz="900" b="1" dirty="0" smtClean="0">
                <a:latin typeface="Times New Roman" pitchFamily="18" charset="0"/>
              </a:rPr>
              <a:t>***UTALÁS – Pongráczné: </a:t>
            </a:r>
            <a:r>
              <a:rPr lang="hu-HU" sz="900" dirty="0" smtClean="0">
                <a:latin typeface="Times New Roman" pitchFamily="18" charset="0"/>
              </a:rPr>
              <a:t>patriarchális attitűdök, GGE(?) felmérés eredményei</a:t>
            </a:r>
          </a:p>
          <a:p>
            <a:r>
              <a:rPr lang="hu-HU" sz="900" b="1" dirty="0" smtClean="0">
                <a:latin typeface="Times New Roman" pitchFamily="18" charset="0"/>
              </a:rPr>
              <a:t>***UTALÁS – Tóth Olga</a:t>
            </a:r>
            <a:r>
              <a:rPr lang="hu-HU" sz="900" dirty="0" smtClean="0">
                <a:latin typeface="Times New Roman" pitchFamily="18" charset="0"/>
              </a:rPr>
              <a:t>: egységes szabvány élet, karrier-család összeegyeztetésének típusai (családcentrikus, adaptív/vegyes, munka/karrier-centrikus – </a:t>
            </a:r>
          </a:p>
          <a:p>
            <a:r>
              <a:rPr lang="hu-HU" sz="900" dirty="0" err="1" smtClean="0">
                <a:latin typeface="Times New Roman" pitchFamily="18" charset="0"/>
              </a:rPr>
              <a:t>a’ka</a:t>
            </a:r>
            <a:r>
              <a:rPr lang="hu-HU" sz="900" dirty="0" smtClean="0">
                <a:latin typeface="Times New Roman" pitchFamily="18" charset="0"/>
              </a:rPr>
              <a:t> C. </a:t>
            </a:r>
            <a:r>
              <a:rPr lang="hu-HU" sz="900" dirty="0" err="1" smtClean="0">
                <a:latin typeface="Times New Roman" pitchFamily="18" charset="0"/>
              </a:rPr>
              <a:t>Hakim</a:t>
            </a:r>
            <a:r>
              <a:rPr lang="hu-HU" sz="900" dirty="0" smtClean="0">
                <a:latin typeface="Times New Roman" pitchFamily="18" charset="0"/>
              </a:rPr>
              <a:t>), bizalom-építés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b="1" dirty="0" smtClean="0">
                <a:latin typeface="Times New Roman" pitchFamily="18" charset="0"/>
              </a:rPr>
              <a:t>Fizetett gyermekgondozási szabadság (</a:t>
            </a:r>
            <a:r>
              <a:rPr lang="hu-HU" sz="900" b="1" dirty="0" err="1" smtClean="0">
                <a:latin typeface="Times New Roman" pitchFamily="18" charset="0"/>
              </a:rPr>
              <a:t>tgyás</a:t>
            </a:r>
            <a:r>
              <a:rPr lang="hu-HU" sz="900" b="1" dirty="0" smtClean="0">
                <a:latin typeface="Times New Roman" pitchFamily="18" charset="0"/>
              </a:rPr>
              <a:t>, gyed) időtartama és </a:t>
            </a:r>
            <a:r>
              <a:rPr lang="hu-HU" sz="900" b="1" dirty="0" err="1" smtClean="0">
                <a:latin typeface="Times New Roman" pitchFamily="18" charset="0"/>
              </a:rPr>
              <a:t>teljesbér</a:t>
            </a:r>
            <a:r>
              <a:rPr lang="hu-HU" sz="900" b="1" dirty="0" smtClean="0">
                <a:latin typeface="Times New Roman" pitchFamily="18" charset="0"/>
              </a:rPr>
              <a:t> egyenértéke (2006-2007)</a:t>
            </a:r>
          </a:p>
          <a:p>
            <a:r>
              <a:rPr lang="hu-HU" sz="900" b="1" i="1" dirty="0" smtClean="0">
                <a:latin typeface="Times New Roman" pitchFamily="18" charset="0"/>
              </a:rPr>
              <a:t>Forrás: OECD 2008.</a:t>
            </a:r>
            <a:endParaRPr lang="hu-HU" sz="900" b="1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A pénzbeli anyasági ellátások rendszere (gyes, gyed, </a:t>
            </a:r>
            <a:r>
              <a:rPr lang="hu-HU" sz="900" dirty="0" err="1" smtClean="0">
                <a:latin typeface="Times New Roman" pitchFamily="18" charset="0"/>
              </a:rPr>
              <a:t>gyet</a:t>
            </a:r>
            <a:r>
              <a:rPr lang="hu-HU" sz="900" dirty="0" smtClean="0">
                <a:latin typeface="Times New Roman" pitchFamily="18" charset="0"/>
              </a:rPr>
              <a:t>) Magyarországon másfél-kétszer olyan bőkezű (azaz, hosszú ideig igénybe vehető és relatíve nagy </a:t>
            </a:r>
          </a:p>
          <a:p>
            <a:r>
              <a:rPr lang="hu-HU" sz="900" dirty="0" smtClean="0">
                <a:latin typeface="Times New Roman" pitchFamily="18" charset="0"/>
              </a:rPr>
              <a:t>összegű), mint a többi volt szocialista EU tagországban, de még a skandináv országokhoz képest is. A fizetett gyermekgondozási szabadság </a:t>
            </a:r>
            <a:r>
              <a:rPr lang="hu-HU" sz="900" b="1" dirty="0" err="1" smtClean="0">
                <a:latin typeface="Times New Roman" pitchFamily="18" charset="0"/>
              </a:rPr>
              <a:t>teljesbér</a:t>
            </a:r>
            <a:r>
              <a:rPr lang="hu-HU" sz="900" b="1" dirty="0" smtClean="0">
                <a:latin typeface="Times New Roman" pitchFamily="18" charset="0"/>
              </a:rPr>
              <a:t> </a:t>
            </a:r>
          </a:p>
          <a:p>
            <a:r>
              <a:rPr lang="hu-HU" sz="900" b="1" dirty="0" smtClean="0">
                <a:latin typeface="Times New Roman" pitchFamily="18" charset="0"/>
              </a:rPr>
              <a:t>egyenértéke (a szülői/anyasági ellátás hossza, korrigálva a bérhez viszonyított értékével)</a:t>
            </a:r>
            <a:r>
              <a:rPr lang="hu-HU" sz="900" dirty="0" smtClean="0">
                <a:latin typeface="Times New Roman" pitchFamily="18" charset="0"/>
              </a:rPr>
              <a:t> nagyobb, mint akár a szomszédos országokban, akár a </a:t>
            </a:r>
          </a:p>
          <a:p>
            <a:r>
              <a:rPr lang="hu-HU" sz="900" dirty="0" smtClean="0">
                <a:latin typeface="Times New Roman" pitchFamily="18" charset="0"/>
              </a:rPr>
              <a:t>legbőkezűbb skandináv országban, Dániában, akár Franciaországban(!).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sz="900" b="1" dirty="0" smtClean="0">
                <a:latin typeface="Times New Roman" pitchFamily="18" charset="0"/>
              </a:rPr>
              <a:t>Bölcsődei férőhelyek száma és kihasználtsága 1980-2007</a:t>
            </a:r>
          </a:p>
          <a:p>
            <a:r>
              <a:rPr lang="hu-HU" sz="900" b="1" dirty="0" smtClean="0">
                <a:latin typeface="Times New Roman" pitchFamily="18" charset="0"/>
              </a:rPr>
              <a:t> </a:t>
            </a:r>
            <a:r>
              <a:rPr lang="hu-HU" sz="900" dirty="0" smtClean="0">
                <a:latin typeface="Times New Roman" pitchFamily="18" charset="0"/>
              </a:rPr>
              <a:t>*2006. évi adat. Forrás: KSH Statisztikai </a:t>
            </a:r>
            <a:r>
              <a:rPr lang="hu-HU" sz="900" dirty="0" err="1" smtClean="0">
                <a:latin typeface="Times New Roman" pitchFamily="18" charset="0"/>
              </a:rPr>
              <a:t>évköny</a:t>
            </a:r>
            <a:r>
              <a:rPr lang="hu-HU" sz="900" dirty="0" smtClean="0">
                <a:latin typeface="Times New Roman" pitchFamily="18" charset="0"/>
              </a:rPr>
              <a:t> 1998, 2006, KSH online tájékoztatási adatbázis.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b="1" dirty="0" smtClean="0">
                <a:latin typeface="Times New Roman" pitchFamily="18" charset="0"/>
              </a:rPr>
              <a:t>A bölcsődék esetében 2007 óta nem történt jelentős bővülés a férőhelyekben</a:t>
            </a:r>
            <a:r>
              <a:rPr lang="hu-HU" sz="900" dirty="0" smtClean="0">
                <a:latin typeface="Times New Roman" pitchFamily="18" charset="0"/>
              </a:rPr>
              <a:t>. A 2007. évi közel 25 ezer helyhez képest a </a:t>
            </a:r>
            <a:r>
              <a:rPr lang="hu-HU" sz="900" b="1" dirty="0" smtClean="0">
                <a:latin typeface="Times New Roman" pitchFamily="18" charset="0"/>
              </a:rPr>
              <a:t>legfrissebb </a:t>
            </a:r>
            <a:r>
              <a:rPr lang="hu-HU" sz="900" dirty="0" smtClean="0">
                <a:latin typeface="Times New Roman" pitchFamily="18" charset="0"/>
              </a:rPr>
              <a:t>országos adatok </a:t>
            </a:r>
          </a:p>
          <a:p>
            <a:r>
              <a:rPr lang="hu-HU" sz="900" dirty="0" smtClean="0">
                <a:latin typeface="Times New Roman" pitchFamily="18" charset="0"/>
              </a:rPr>
              <a:t>szerint ma több mint 590 bölcsődében </a:t>
            </a:r>
            <a:r>
              <a:rPr lang="hu-HU" sz="900" b="1" dirty="0" smtClean="0">
                <a:latin typeface="Times New Roman" pitchFamily="18" charset="0"/>
              </a:rPr>
              <a:t>26 ezer férőhely</a:t>
            </a:r>
            <a:r>
              <a:rPr lang="hu-HU" sz="900" dirty="0" smtClean="0">
                <a:latin typeface="Times New Roman" pitchFamily="18" charset="0"/>
              </a:rPr>
              <a:t>, és több mint 33 ezer gyereket látnak el. Kihasználtság: A bölcsődék kihasználtsága (lásd ténylegesen </a:t>
            </a:r>
          </a:p>
          <a:p>
            <a:r>
              <a:rPr lang="hu-HU" sz="900" dirty="0" smtClean="0">
                <a:latin typeface="Times New Roman" pitchFamily="18" charset="0"/>
              </a:rPr>
              <a:t>gondozott gyermekek száma/engedélyben rögzített helyek száma, illetve az egy gondozóra jutó gyermekek száma) igen magas és növekvő tendenciát mutat. </a:t>
            </a:r>
          </a:p>
          <a:p>
            <a:r>
              <a:rPr lang="hu-HU" sz="900" dirty="0" smtClean="0">
                <a:latin typeface="Times New Roman" pitchFamily="18" charset="0"/>
              </a:rPr>
              <a:t>A bölcsődék többsége jóval a kapacitásai felett fogad be gyerekeket, a kistelepülések esetében is (ahol pedig az óvodák kihasználtsága alacsony). A főváros </a:t>
            </a:r>
          </a:p>
          <a:p>
            <a:r>
              <a:rPr lang="hu-HU" sz="900" dirty="0" smtClean="0">
                <a:latin typeface="Times New Roman" pitchFamily="18" charset="0"/>
              </a:rPr>
              <a:t>kivételével a városokban a legnagyobb a zsúfoltság.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b="1" dirty="0" smtClean="0">
                <a:latin typeface="Times New Roman" pitchFamily="18" charset="0"/>
              </a:rPr>
              <a:t>Az alternatív megoldások száma dinamikusan nőtt </a:t>
            </a:r>
            <a:r>
              <a:rPr lang="hu-HU" sz="900" dirty="0" smtClean="0">
                <a:latin typeface="Times New Roman" pitchFamily="18" charset="0"/>
              </a:rPr>
              <a:t>az elmúlt években – </a:t>
            </a:r>
            <a:r>
              <a:rPr lang="hu-HU" sz="900" b="1" dirty="0" smtClean="0">
                <a:latin typeface="Times New Roman" pitchFamily="18" charset="0"/>
              </a:rPr>
              <a:t>a családi napközik száma </a:t>
            </a:r>
            <a:r>
              <a:rPr lang="hu-HU" sz="900" dirty="0" smtClean="0">
                <a:latin typeface="Times New Roman" pitchFamily="18" charset="0"/>
              </a:rPr>
              <a:t>majdnem </a:t>
            </a:r>
            <a:r>
              <a:rPr lang="hu-HU" sz="900" b="1" dirty="0" smtClean="0">
                <a:latin typeface="Times New Roman" pitchFamily="18" charset="0"/>
              </a:rPr>
              <a:t>megduplázódott</a:t>
            </a:r>
            <a:r>
              <a:rPr lang="hu-HU" sz="900" dirty="0" smtClean="0">
                <a:latin typeface="Times New Roman" pitchFamily="18" charset="0"/>
              </a:rPr>
              <a:t>. 2005-ben 529 (állami és </a:t>
            </a:r>
          </a:p>
          <a:p>
            <a:r>
              <a:rPr lang="hu-HU" sz="900" dirty="0" smtClean="0">
                <a:latin typeface="Times New Roman" pitchFamily="18" charset="0"/>
              </a:rPr>
              <a:t>nem állami) bölcsőde mellett 78 ilyen intézmény fogadta az érdeklődőket (</a:t>
            </a:r>
            <a:r>
              <a:rPr lang="hu-HU" sz="900" dirty="0" err="1" smtClean="0">
                <a:latin typeface="Times New Roman" pitchFamily="18" charset="0"/>
              </a:rPr>
              <a:t>Grosch-Rabi</a:t>
            </a:r>
            <a:r>
              <a:rPr lang="hu-HU" sz="900" dirty="0" smtClean="0">
                <a:latin typeface="Times New Roman" pitchFamily="18" charset="0"/>
              </a:rPr>
              <a:t> 2008), 2009-ben pedig már </a:t>
            </a:r>
            <a:r>
              <a:rPr lang="hu-HU" sz="900" b="1" dirty="0" smtClean="0">
                <a:latin typeface="Times New Roman" pitchFamily="18" charset="0"/>
              </a:rPr>
              <a:t>260 </a:t>
            </a:r>
            <a:r>
              <a:rPr lang="hu-HU" sz="900" dirty="0" smtClean="0">
                <a:latin typeface="Times New Roman" pitchFamily="18" charset="0"/>
              </a:rPr>
              <a:t>(Parlament 2009). Az utóbbi években </a:t>
            </a:r>
          </a:p>
          <a:p>
            <a:r>
              <a:rPr lang="hu-HU" sz="900" dirty="0" smtClean="0">
                <a:latin typeface="Times New Roman" pitchFamily="18" charset="0"/>
              </a:rPr>
              <a:t>az óvodákban is létrehoztak bölcsődés-korúakat fogadó csoportokat, ezekről azonban nem áll rendelkezésre országos adat. A bölcsődei kapacitások az 1980-as</a:t>
            </a:r>
          </a:p>
          <a:p>
            <a:r>
              <a:rPr lang="hu-HU" sz="900" dirty="0" smtClean="0">
                <a:latin typeface="Times New Roman" pitchFamily="18" charset="0"/>
              </a:rPr>
              <a:t>évek óta jelentősen csökkentek, részben a gazdasági átalakulás, az üzemi bölcsődék bezárása miatt, nagyobbrészt azonban az önkormányzatok döntése nyomán. </a:t>
            </a:r>
          </a:p>
          <a:p>
            <a:r>
              <a:rPr lang="hu-HU" sz="900" dirty="0" smtClean="0">
                <a:latin typeface="Times New Roman" pitchFamily="18" charset="0"/>
              </a:rPr>
              <a:t>A férőhelyek száma az utóbbi néhány évben nőtt, de a tervezettnél lassabban: </a:t>
            </a:r>
            <a:r>
              <a:rPr lang="hu-HU" sz="900" b="1" dirty="0" smtClean="0">
                <a:latin typeface="Times New Roman" pitchFamily="18" charset="0"/>
              </a:rPr>
              <a:t>nem sikerült elérni a 2004-ben kitűzött célt</a:t>
            </a:r>
            <a:r>
              <a:rPr lang="hu-HU" sz="900" dirty="0" smtClean="0">
                <a:latin typeface="Times New Roman" pitchFamily="18" charset="0"/>
              </a:rPr>
              <a:t>, hogy három év alatt </a:t>
            </a:r>
            <a:r>
              <a:rPr lang="hu-HU" sz="900" b="1" dirty="0" smtClean="0">
                <a:latin typeface="Times New Roman" pitchFamily="18" charset="0"/>
              </a:rPr>
              <a:t>tíz </a:t>
            </a:r>
          </a:p>
          <a:p>
            <a:r>
              <a:rPr lang="hu-HU" sz="900" b="1" dirty="0" smtClean="0">
                <a:latin typeface="Times New Roman" pitchFamily="18" charset="0"/>
              </a:rPr>
              <a:t>százalék</a:t>
            </a:r>
            <a:r>
              <a:rPr lang="hu-HU" sz="900" dirty="0" smtClean="0">
                <a:latin typeface="Times New Roman" pitchFamily="18" charset="0"/>
              </a:rPr>
              <a:t>kal (azaz, 23911-ről 26300-ra) nőjön a férőhelyek száma. Nemzetközi összehasonlításban ez sem számít magasnak, de tény, hogy 1980-ban még a </a:t>
            </a:r>
          </a:p>
          <a:p>
            <a:r>
              <a:rPr lang="hu-HU" sz="900" dirty="0" smtClean="0">
                <a:latin typeface="Times New Roman" pitchFamily="18" charset="0"/>
              </a:rPr>
              <a:t>bölcsődés-korúak csaknem 15%-át, 1990-ben már csak 11%-át íratták be bölcsődébe. Az elmúlt közel húsz évben ez az arány nem emelkedett.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NOTE: A demográfiai folyamatok is a gyermek nappali ellátása iránti kereslet növekedését valószínűsítik: az újszülöttek száma 2004 óta folyamatosan nő, és </a:t>
            </a:r>
          </a:p>
          <a:p>
            <a:r>
              <a:rPr lang="hu-HU" sz="900" dirty="0" smtClean="0">
                <a:latin typeface="Times New Roman" pitchFamily="18" charset="0"/>
              </a:rPr>
              <a:t>az 1-6 éves korosztályra vonatkozó demográfiai előrejelzések ennek folytatódását mutatják (</a:t>
            </a:r>
            <a:r>
              <a:rPr lang="hu-HU" sz="900" dirty="0" err="1" smtClean="0">
                <a:latin typeface="Times New Roman" pitchFamily="18" charset="0"/>
              </a:rPr>
              <a:t>Hablicsek</a:t>
            </a:r>
            <a:r>
              <a:rPr lang="hu-HU" sz="900" dirty="0" smtClean="0">
                <a:latin typeface="Times New Roman" pitchFamily="18" charset="0"/>
              </a:rPr>
              <a:t> 2008).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664978" cy="4591105"/>
          </a:xfrm>
          <a:noFill/>
          <a:ln/>
        </p:spPr>
        <p:txBody>
          <a:bodyPr wrap="none" anchor="ctr"/>
          <a:lstStyle/>
          <a:p>
            <a:r>
              <a:rPr lang="hu-HU" sz="900" b="1" dirty="0" smtClean="0">
                <a:latin typeface="Times New Roman" pitchFamily="18" charset="0"/>
              </a:rPr>
              <a:t>A 3145 településből 245-ben van bölcsőde és óvoda, 1993-ban csak óvoda. 907-ben nincs semmi. Bölcsőde csak ott van, ahol van óvoda is. </a:t>
            </a:r>
            <a:r>
              <a:rPr lang="hu-HU" sz="900" dirty="0" smtClean="0">
                <a:latin typeface="Times New Roman" pitchFamily="18" charset="0"/>
              </a:rPr>
              <a:t>A KSH </a:t>
            </a:r>
          </a:p>
          <a:p>
            <a:r>
              <a:rPr lang="hu-HU" sz="900" dirty="0" smtClean="0">
                <a:latin typeface="Times New Roman" pitchFamily="18" charset="0"/>
              </a:rPr>
              <a:t>adatok szerint a bölcsődei férőhelyek </a:t>
            </a:r>
            <a:r>
              <a:rPr lang="hu-HU" sz="900" b="1" dirty="0" smtClean="0">
                <a:latin typeface="Times New Roman" pitchFamily="18" charset="0"/>
              </a:rPr>
              <a:t>területi eloszlása is egyenlőtlen</a:t>
            </a:r>
            <a:r>
              <a:rPr lang="hu-HU" sz="900" dirty="0" smtClean="0">
                <a:latin typeface="Times New Roman" pitchFamily="18" charset="0"/>
              </a:rPr>
              <a:t>, sokszor a meglévő területi és társadalmi egyenlőtlenségeket erősíti (KSH 2007). </a:t>
            </a:r>
          </a:p>
          <a:p>
            <a:r>
              <a:rPr lang="hu-HU" sz="900" dirty="0" smtClean="0">
                <a:latin typeface="Times New Roman" pitchFamily="18" charset="0"/>
              </a:rPr>
              <a:t>Például a </a:t>
            </a:r>
            <a:r>
              <a:rPr lang="hu-HU" sz="900" b="1" dirty="0" smtClean="0">
                <a:latin typeface="Times New Roman" pitchFamily="18" charset="0"/>
              </a:rPr>
              <a:t>főváros</a:t>
            </a:r>
            <a:r>
              <a:rPr lang="hu-HU" sz="900" dirty="0" smtClean="0">
                <a:latin typeface="Times New Roman" pitchFamily="18" charset="0"/>
              </a:rPr>
              <a:t>ban élő gyerekeknek </a:t>
            </a:r>
            <a:r>
              <a:rPr lang="hu-HU" sz="900" b="1" dirty="0" smtClean="0">
                <a:latin typeface="Times New Roman" pitchFamily="18" charset="0"/>
              </a:rPr>
              <a:t>jóval nagyobb eséllyel </a:t>
            </a:r>
            <a:r>
              <a:rPr lang="hu-HU" sz="900" dirty="0" smtClean="0">
                <a:latin typeface="Times New Roman" pitchFamily="18" charset="0"/>
              </a:rPr>
              <a:t>jut hely a bölcsődében, mint az észak-magyarországi régióban élőknek. A KSH 2006. évi </a:t>
            </a:r>
          </a:p>
          <a:p>
            <a:r>
              <a:rPr lang="hu-HU" sz="900" dirty="0" smtClean="0">
                <a:latin typeface="Times New Roman" pitchFamily="18" charset="0"/>
              </a:rPr>
              <a:t>területi adatbázisa szerint </a:t>
            </a:r>
            <a:r>
              <a:rPr lang="hu-HU" sz="900" b="1" dirty="0" smtClean="0">
                <a:latin typeface="Times New Roman" pitchFamily="18" charset="0"/>
              </a:rPr>
              <a:t>a kistérségek 31%-ban csak egy bölcsőde van, 20%-ában egy sincs</a:t>
            </a:r>
            <a:r>
              <a:rPr lang="hu-HU" sz="900" dirty="0" smtClean="0">
                <a:latin typeface="Times New Roman" pitchFamily="18" charset="0"/>
              </a:rPr>
              <a:t>. 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2009-re becslések szerint a települések 15-20 százaléka rendelkezik majd saját bölcsődével, miközben a </a:t>
            </a:r>
            <a:r>
              <a:rPr lang="hu-HU" sz="900" b="1" dirty="0" smtClean="0">
                <a:latin typeface="Times New Roman" pitchFamily="18" charset="0"/>
              </a:rPr>
              <a:t>magán (akár non-profit, akár </a:t>
            </a:r>
            <a:r>
              <a:rPr lang="hu-HU" sz="900" b="1" dirty="0" err="1" smtClean="0">
                <a:latin typeface="Times New Roman" pitchFamily="18" charset="0"/>
              </a:rPr>
              <a:t>for-profit</a:t>
            </a:r>
            <a:r>
              <a:rPr lang="hu-HU" sz="900" b="1" dirty="0" smtClean="0">
                <a:latin typeface="Times New Roman" pitchFamily="18" charset="0"/>
              </a:rPr>
              <a:t>) </a:t>
            </a:r>
          </a:p>
          <a:p>
            <a:r>
              <a:rPr lang="hu-HU" sz="900" b="1" dirty="0" smtClean="0">
                <a:latin typeface="Times New Roman" pitchFamily="18" charset="0"/>
              </a:rPr>
              <a:t>intézmények száma várhatóan nem növekszik </a:t>
            </a:r>
            <a:r>
              <a:rPr lang="hu-HU" sz="900" dirty="0" smtClean="0">
                <a:latin typeface="Times New Roman" pitchFamily="18" charset="0"/>
              </a:rPr>
              <a:t>radikálisan (2008-ban megközelítőleg 5 százalék volt, </a:t>
            </a:r>
            <a:r>
              <a:rPr lang="hu-HU" sz="900" dirty="0" err="1" smtClean="0">
                <a:latin typeface="Times New Roman" pitchFamily="18" charset="0"/>
              </a:rPr>
              <a:t>Korintus</a:t>
            </a:r>
            <a:r>
              <a:rPr lang="hu-HU" sz="900" dirty="0" smtClean="0">
                <a:latin typeface="Times New Roman" pitchFamily="18" charset="0"/>
              </a:rPr>
              <a:t>, 2008). A bölcsődék </a:t>
            </a:r>
            <a:r>
              <a:rPr lang="hu-HU" sz="900" b="1" dirty="0" smtClean="0">
                <a:latin typeface="Times New Roman" pitchFamily="18" charset="0"/>
              </a:rPr>
              <a:t>nagy többségét (93,4% </a:t>
            </a:r>
          </a:p>
          <a:p>
            <a:r>
              <a:rPr lang="hu-HU" sz="900" b="1" dirty="0" smtClean="0">
                <a:latin typeface="Times New Roman" pitchFamily="18" charset="0"/>
              </a:rPr>
              <a:t>2007-ben) az önkormányzatok </a:t>
            </a:r>
            <a:r>
              <a:rPr lang="hu-HU" sz="900" dirty="0" smtClean="0">
                <a:latin typeface="Times New Roman" pitchFamily="18" charset="0"/>
              </a:rPr>
              <a:t>tartják fenn, a </a:t>
            </a:r>
            <a:r>
              <a:rPr lang="hu-HU" sz="900" b="1" dirty="0" smtClean="0">
                <a:latin typeface="Times New Roman" pitchFamily="18" charset="0"/>
              </a:rPr>
              <a:t>nonprofit és egyéb szolgáltatók aránya 4,3, illetve 2,3 %</a:t>
            </a:r>
            <a:r>
              <a:rPr lang="hu-HU" sz="900" dirty="0" smtClean="0">
                <a:latin typeface="Times New Roman" pitchFamily="18" charset="0"/>
              </a:rPr>
              <a:t>, és ennek megfelelően alakul a férőhelyek </a:t>
            </a:r>
          </a:p>
          <a:p>
            <a:r>
              <a:rPr lang="hu-HU" sz="900" dirty="0" smtClean="0">
                <a:latin typeface="Times New Roman" pitchFamily="18" charset="0"/>
              </a:rPr>
              <a:t>megoszlása is: az összes férőhely 95 százalékát önkormányzati intézmények biztosítják (KSH 2007).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b="1" dirty="0" smtClean="0">
                <a:latin typeface="Times New Roman" pitchFamily="18" charset="0"/>
              </a:rPr>
              <a:t>Összességében a kapacitások hiánya a kistelepüléseken látszik leginkább égetőnek</a:t>
            </a:r>
            <a:r>
              <a:rPr lang="hu-HU" sz="900" dirty="0" smtClean="0">
                <a:latin typeface="Times New Roman" pitchFamily="18" charset="0"/>
              </a:rPr>
              <a:t>, ez azonban viszonylag kevés gyermeket érint. Míg az óvodai </a:t>
            </a:r>
          </a:p>
          <a:p>
            <a:r>
              <a:rPr lang="hu-HU" sz="900" dirty="0" smtClean="0">
                <a:latin typeface="Times New Roman" pitchFamily="18" charset="0"/>
              </a:rPr>
              <a:t>szolgáltatás megközelíti a teljes lefedettséget, a bölcsőde még a nagyobb településeken sem mindenhol elérhető, és ahol van, ott is zsúfolt.</a:t>
            </a:r>
          </a:p>
          <a:p>
            <a:r>
              <a:rPr lang="hu-HU" sz="900" dirty="0" smtClean="0">
                <a:latin typeface="Times New Roman" pitchFamily="18" charset="0"/>
              </a:rPr>
              <a:t>NOTE: A családi napközikről településszintű adataink nincsenek, így a kapacitásbecslésben ezek nem szerepelnek. Ez azonban nem jelent érdemi torzítást, </a:t>
            </a:r>
          </a:p>
          <a:p>
            <a:r>
              <a:rPr lang="hu-HU" sz="900" dirty="0" smtClean="0">
                <a:latin typeface="Times New Roman" pitchFamily="18" charset="0"/>
              </a:rPr>
              <a:t>lévén, hogy nagyon kevés ilyen intézmény van. A családi napközik száma jelenleg 264, és közel 1600 férőhelyet tartanak fent (Parlament 2009</a:t>
            </a:r>
            <a:r>
              <a:rPr lang="en-GB" sz="900" dirty="0" smtClean="0">
                <a:latin typeface="Times New Roman" pitchFamily="18" charset="0"/>
              </a:rPr>
              <a:t> </a:t>
            </a:r>
            <a:r>
              <a:rPr lang="hu-HU" sz="900" dirty="0" smtClean="0">
                <a:latin typeface="Times New Roman" pitchFamily="18" charset="0"/>
              </a:rPr>
              <a:t>).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2214356" y="777157"/>
            <a:ext cx="2657889" cy="38286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4558" tIns="47279" rIns="94558" bIns="47279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/>
          </p:nvPr>
        </p:nvSpPr>
        <p:spPr>
          <a:xfrm>
            <a:off x="708329" y="4850702"/>
            <a:ext cx="5934738" cy="4591105"/>
          </a:xfrm>
          <a:noFill/>
          <a:ln/>
        </p:spPr>
        <p:txBody>
          <a:bodyPr wrap="none" anchor="ctr"/>
          <a:lstStyle/>
          <a:p>
            <a:r>
              <a:rPr lang="hu-HU" sz="900" b="1" dirty="0" smtClean="0">
                <a:latin typeface="Times New Roman" pitchFamily="18" charset="0"/>
              </a:rPr>
              <a:t>***UTALÁS – Pongráczné: </a:t>
            </a:r>
            <a:r>
              <a:rPr lang="hu-HU" sz="900" dirty="0" smtClean="0">
                <a:latin typeface="Times New Roman" pitchFamily="18" charset="0"/>
              </a:rPr>
              <a:t>patriarchális attitűdök, GGE(?) felmérés eredményei</a:t>
            </a:r>
          </a:p>
          <a:p>
            <a:r>
              <a:rPr lang="hu-HU" sz="900" b="1" dirty="0" smtClean="0">
                <a:latin typeface="Times New Roman" pitchFamily="18" charset="0"/>
              </a:rPr>
              <a:t>***UTALÁS – Tóth Olga</a:t>
            </a:r>
            <a:r>
              <a:rPr lang="hu-HU" sz="900" dirty="0" smtClean="0">
                <a:latin typeface="Times New Roman" pitchFamily="18" charset="0"/>
              </a:rPr>
              <a:t>: egységes szabvány élet, karrier-család összeegyeztetésének típusai (családcentrikus, adaptív/vegyes, munka/karrier-centrikus – </a:t>
            </a:r>
          </a:p>
          <a:p>
            <a:r>
              <a:rPr lang="hu-HU" sz="900" dirty="0" err="1" smtClean="0">
                <a:latin typeface="Times New Roman" pitchFamily="18" charset="0"/>
              </a:rPr>
              <a:t>a’ka</a:t>
            </a:r>
            <a:r>
              <a:rPr lang="hu-HU" sz="900" dirty="0" smtClean="0">
                <a:latin typeface="Times New Roman" pitchFamily="18" charset="0"/>
              </a:rPr>
              <a:t> C. </a:t>
            </a:r>
            <a:r>
              <a:rPr lang="hu-HU" sz="900" dirty="0" err="1" smtClean="0">
                <a:latin typeface="Times New Roman" pitchFamily="18" charset="0"/>
              </a:rPr>
              <a:t>Hakim</a:t>
            </a:r>
            <a:r>
              <a:rPr lang="hu-HU" sz="900" dirty="0" smtClean="0">
                <a:latin typeface="Times New Roman" pitchFamily="18" charset="0"/>
              </a:rPr>
              <a:t>), bizalom-építés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Stilizált tények: </a:t>
            </a:r>
          </a:p>
          <a:p>
            <a:endParaRPr lang="hu-HU" sz="900" dirty="0" smtClean="0">
              <a:latin typeface="Times New Roman" pitchFamily="18" charset="0"/>
            </a:endParaRPr>
          </a:p>
          <a:p>
            <a:r>
              <a:rPr lang="hu-HU" sz="900" dirty="0" smtClean="0">
                <a:latin typeface="Times New Roman" pitchFamily="18" charset="0"/>
              </a:rPr>
              <a:t>A bölcsődei és óvodai ellátás aránya Magyarországon nagyobb, mint a legtöbb volt-szocialista tagországban, de jóval kisebb, mint a régi tagországok </a:t>
            </a:r>
          </a:p>
          <a:p>
            <a:r>
              <a:rPr lang="hu-HU" sz="900" dirty="0" smtClean="0">
                <a:latin typeface="Times New Roman" pitchFamily="18" charset="0"/>
              </a:rPr>
              <a:t>többségében és különösen a skandináv országokhoz képest (</a:t>
            </a:r>
            <a:r>
              <a:rPr lang="hu-HU" sz="900" dirty="0" err="1" smtClean="0">
                <a:latin typeface="Times New Roman" pitchFamily="18" charset="0"/>
              </a:rPr>
              <a:t>Eurostat</a:t>
            </a:r>
            <a:r>
              <a:rPr lang="hu-HU" sz="900" dirty="0" smtClean="0">
                <a:latin typeface="Times New Roman" pitchFamily="18" charset="0"/>
              </a:rPr>
              <a:t> 2005). Különösen kicsi a 0-3 éves gyerekek nappali ellátására fordított kiadás összege. </a:t>
            </a:r>
          </a:p>
          <a:p>
            <a:r>
              <a:rPr lang="hu-HU" sz="900" dirty="0" smtClean="0">
                <a:latin typeface="Times New Roman" pitchFamily="18" charset="0"/>
              </a:rPr>
              <a:t>A települések jelentős hányadában egyáltalán nincs bölcsőde, illetve alternatív ellátás, és ahol van, ott az átlagos kihasználtság 2007-ben 128% volt (KSH 2008).</a:t>
            </a:r>
          </a:p>
          <a:p>
            <a:r>
              <a:rPr lang="hu-HU" sz="900" dirty="0" smtClean="0">
                <a:latin typeface="Times New Roman" pitchFamily="18" charset="0"/>
              </a:rPr>
              <a:t>Összességében: a pénzbeli ellátások túlsúlya a nappali intézményes ellátásokhoz képest.</a:t>
            </a:r>
            <a:endParaRPr lang="hu-HU" sz="900" b="1" dirty="0" smtClean="0">
              <a:latin typeface="Times New Roman" pitchFamily="18" charset="0"/>
            </a:endParaRPr>
          </a:p>
          <a:p>
            <a:endParaRPr lang="hu-HU" sz="900" dirty="0" smtClean="0">
              <a:latin typeface="Times New Roman" pitchFamily="18" charset="0"/>
            </a:endParaRPr>
          </a:p>
          <a:p>
            <a:endParaRPr lang="hu-HU" sz="900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C9A48-D348-4717-8E28-731AF953211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509A7-2C40-464C-9FD9-E4607CDDA0F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5812" cy="584517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517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86C9A-8443-4ED0-89F2-AB53D55A873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5E6E1-C68F-4044-9F79-86CE13AEFB3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1E3BD-1A60-4220-AF25-3E02CEC0FD3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1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51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F52A9-A036-4C55-BA35-23566711038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B11F2-0742-4556-88C2-4CCCCFC3FB4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43A5F-0847-4985-9E49-14C66EAB9D8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1E2D1-D385-44B6-B43A-BFCC662951F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7F616-CB95-4FD5-B928-3CD7DDA7FE6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0DF85-C5E8-4ED6-9510-A6EDEBAEC0D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3250" cy="1136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519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hu-HU">
              <a:latin typeface="Arial" charset="0"/>
              <a:ea typeface="+mn-ea"/>
              <a:cs typeface="+mn-cs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hu-HU"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7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C1624E79-9934-4766-9549-078ED288302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dapestinstitute.eu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042988" y="2168525"/>
            <a:ext cx="7200900" cy="1655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000000"/>
                </a:solidFill>
              </a:rPr>
              <a:t>Kora gyermekkori nappali ellátások és foglalkoztatás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360363"/>
            <a:ext cx="900113" cy="935037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2268538" y="360363"/>
            <a:ext cx="6875462" cy="935037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1268413"/>
            <a:ext cx="115888" cy="55895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0"/>
            <a:ext cx="115888" cy="360363"/>
          </a:xfrm>
          <a:prstGeom prst="rect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0" y="360363"/>
            <a:ext cx="115888" cy="935037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1052513" y="3948113"/>
            <a:ext cx="3541712" cy="925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b="1">
                <a:solidFill>
                  <a:srgbClr val="B10000"/>
                </a:solidFill>
                <a:latin typeface="Myriad Pro" pitchFamily="34" charset="0"/>
              </a:rPr>
              <a:t>Reszkető Petra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>
              <a:solidFill>
                <a:srgbClr val="B10000"/>
              </a:solidFill>
              <a:latin typeface="Myriad Pro" pitchFamily="34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i="1">
                <a:solidFill>
                  <a:srgbClr val="B10000"/>
                </a:solidFill>
                <a:latin typeface="Myriad Pro" pitchFamily="34" charset="0"/>
              </a:rPr>
              <a:t>petra.reszketo@budapestinstitute.eu</a:t>
            </a:r>
          </a:p>
        </p:txBody>
      </p:sp>
      <p:sp>
        <p:nvSpPr>
          <p:cNvPr id="2057" name="Line 8"/>
          <p:cNvSpPr>
            <a:spLocks noChangeShapeType="1"/>
          </p:cNvSpPr>
          <p:nvPr/>
        </p:nvSpPr>
        <p:spPr bwMode="auto">
          <a:xfrm>
            <a:off x="1152525" y="2281238"/>
            <a:ext cx="6875463" cy="1587"/>
          </a:xfrm>
          <a:prstGeom prst="line">
            <a:avLst/>
          </a:prstGeom>
          <a:noFill/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058" name="Line 9"/>
          <p:cNvSpPr>
            <a:spLocks noChangeShapeType="1"/>
          </p:cNvSpPr>
          <p:nvPr/>
        </p:nvSpPr>
        <p:spPr bwMode="auto">
          <a:xfrm>
            <a:off x="1133475" y="3722688"/>
            <a:ext cx="6875463" cy="1587"/>
          </a:xfrm>
          <a:prstGeom prst="line">
            <a:avLst/>
          </a:prstGeom>
          <a:noFill/>
          <a:ln w="9360">
            <a:solidFill>
              <a:srgbClr val="B2B2B2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1039813" y="5003800"/>
            <a:ext cx="4108450" cy="649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b="1">
                <a:solidFill>
                  <a:srgbClr val="000000"/>
                </a:solidFill>
                <a:latin typeface="Myriad Pro" pitchFamily="34" charset="0"/>
              </a:rPr>
              <a:t>Budapest Szakpolitikai Elemző Intézet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>
              <a:solidFill>
                <a:srgbClr val="000000"/>
              </a:solidFill>
              <a:latin typeface="Myriad Pro" pitchFamily="34" charset="0"/>
            </a:endParaRPr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1931988" y="6219825"/>
            <a:ext cx="4811712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Demográfia Konferencia, 2009. november 5., Budapest</a:t>
            </a:r>
          </a:p>
        </p:txBody>
      </p:sp>
      <p:sp>
        <p:nvSpPr>
          <p:cNvPr id="2061" name="Rectangle 12"/>
          <p:cNvSpPr>
            <a:spLocks noChangeArrowheads="1"/>
          </p:cNvSpPr>
          <p:nvPr/>
        </p:nvSpPr>
        <p:spPr bwMode="auto">
          <a:xfrm>
            <a:off x="9028113" y="360363"/>
            <a:ext cx="115887" cy="935037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pic>
        <p:nvPicPr>
          <p:cNvPr id="2062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2675" y="287338"/>
            <a:ext cx="1079500" cy="1692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827088" y="1152525"/>
            <a:ext cx="7453312" cy="5507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  <a:latin typeface="Myriad Pro" pitchFamily="34" charset="0"/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000000"/>
                </a:solidFill>
              </a:rPr>
              <a:t>Mit lehet tenni szűkös erőforrások, ám bővülő kapacitás-igények láttán? </a:t>
            </a: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Wingdings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B10000"/>
                </a:solidFill>
              </a:rPr>
              <a:t>Fejlesztések célzása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000000"/>
                </a:solidFill>
              </a:rPr>
              <a:t>Milyen célt kívánunk elérni (emancipáció – integráció /  fejlesztés – foglalkoztatás)? </a:t>
            </a: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Wingdings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B10000"/>
                </a:solidFill>
              </a:rPr>
              <a:t>Cél </a:t>
            </a:r>
            <a:r>
              <a:rPr lang="hu-HU" sz="2200" dirty="0" smtClean="0">
                <a:solidFill>
                  <a:srgbClr val="B10000"/>
                </a:solidFill>
              </a:rPr>
              <a:t>kijelölése</a:t>
            </a:r>
            <a:endParaRPr lang="hu-HU" sz="2200" dirty="0">
              <a:solidFill>
                <a:srgbClr val="B10000"/>
              </a:solidFill>
            </a:endParaRP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000000"/>
                </a:solidFill>
              </a:rPr>
              <a:t>		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000000"/>
                </a:solidFill>
              </a:rPr>
              <a:t>Hogyan oldható meg a nappali ellátások célzott kapacitás-bővítése? </a:t>
            </a:r>
          </a:p>
          <a:p>
            <a:pPr marL="1193800" lvl="3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Wingdings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B10000"/>
                </a:solidFill>
              </a:rPr>
              <a:t>Célcsoport és érintett településtípus azonosítása</a:t>
            </a:r>
            <a:endParaRPr lang="hu-HU" sz="2200" dirty="0">
              <a:solidFill>
                <a:srgbClr val="B1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Állami szerepvállalás</a:t>
            </a: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 </a:t>
            </a:r>
          </a:p>
        </p:txBody>
      </p:sp>
      <p:sp>
        <p:nvSpPr>
          <p:cNvPr id="11274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75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276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827088" y="1152525"/>
            <a:ext cx="7453312" cy="5507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 smtClean="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</a:rPr>
              <a:t>Cél a női emancipáció elősegítése</a:t>
            </a:r>
            <a:endParaRPr lang="hu-HU" sz="2200" dirty="0">
              <a:solidFill>
                <a:srgbClr val="000000"/>
              </a:solidFill>
            </a:endParaRP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Wingdings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B10000"/>
                </a:solidFill>
              </a:rPr>
              <a:t>Minden anya, minden kisgyermek</a:t>
            </a:r>
            <a:endParaRPr lang="hu-HU" sz="2200" dirty="0">
              <a:solidFill>
                <a:srgbClr val="B1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</a:rPr>
              <a:t>Cél az integráció és a hátrányos helyzetű gyermekek korai fejlesztésének biztosítása</a:t>
            </a:r>
            <a:endParaRPr lang="hu-HU" sz="2200" dirty="0">
              <a:solidFill>
                <a:srgbClr val="000000"/>
              </a:solidFill>
            </a:endParaRP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Wingdings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B10000"/>
                </a:solidFill>
              </a:rPr>
              <a:t>Alacsony </a:t>
            </a:r>
            <a:r>
              <a:rPr lang="hu-HU" sz="2200" dirty="0" err="1" smtClean="0">
                <a:solidFill>
                  <a:srgbClr val="B10000"/>
                </a:solidFill>
              </a:rPr>
              <a:t>iskolázottságú</a:t>
            </a:r>
            <a:r>
              <a:rPr lang="hu-HU" sz="2200" dirty="0" smtClean="0">
                <a:solidFill>
                  <a:srgbClr val="B10000"/>
                </a:solidFill>
              </a:rPr>
              <a:t> anyák és gyermekeik</a:t>
            </a:r>
            <a:endParaRPr lang="hu-HU" sz="2200" dirty="0">
              <a:solidFill>
                <a:srgbClr val="B1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</a:rPr>
              <a:t>Cél a női foglalkoztatás ösztönzése iskolázottság szerint</a:t>
            </a:r>
            <a:endParaRPr lang="hu-HU" sz="2200" dirty="0">
              <a:solidFill>
                <a:srgbClr val="000000"/>
              </a:solidFill>
            </a:endParaRPr>
          </a:p>
          <a:p>
            <a:pPr marL="1193800" lvl="3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Wingdings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B10000"/>
                </a:solidFill>
              </a:rPr>
              <a:t>Jól foglalkoztatható (diplomás) anyák és gyermekeik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</a:rPr>
              <a:t>Cél a női foglalkoztatás ösztönzése foglalkoztatási esély szerint</a:t>
            </a:r>
          </a:p>
          <a:p>
            <a:pPr marL="1193800" lvl="3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Wingdings" pitchFamily="2" charset="2"/>
              <a:buChar char="Ø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B10000"/>
                </a:solidFill>
              </a:rPr>
              <a:t>Jól foglalkoztatható anyák és gyermekeik, olyan településeken ahol alacsony ráfordítással bővíthetőek a férőhelyek (óvoda, sok kisgyerek)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 dirty="0" smtClean="0">
                <a:solidFill>
                  <a:srgbClr val="B10000"/>
                </a:solidFill>
                <a:latin typeface="Myriad Pro" pitchFamily="34" charset="0"/>
              </a:rPr>
              <a:t>Célok és célcsoportok kijelölése</a:t>
            </a:r>
            <a:endParaRPr lang="hu-HU" sz="3200" b="1" dirty="0">
              <a:solidFill>
                <a:srgbClr val="B10000"/>
              </a:solidFill>
              <a:latin typeface="Myriad Pro" pitchFamily="34" charset="0"/>
            </a:endParaRP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 </a:t>
            </a:r>
          </a:p>
        </p:txBody>
      </p:sp>
      <p:sp>
        <p:nvSpPr>
          <p:cNvPr id="11274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1275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276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llipszis 16"/>
          <p:cNvSpPr>
            <a:spLocks noChangeArrowheads="1"/>
          </p:cNvSpPr>
          <p:nvPr/>
        </p:nvSpPr>
        <p:spPr bwMode="auto">
          <a:xfrm>
            <a:off x="2928926" y="4500570"/>
            <a:ext cx="1057275" cy="5715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2293" name="Ellipszis 19"/>
          <p:cNvSpPr>
            <a:spLocks noChangeArrowheads="1"/>
          </p:cNvSpPr>
          <p:nvPr/>
        </p:nvSpPr>
        <p:spPr bwMode="auto">
          <a:xfrm>
            <a:off x="7786710" y="4500570"/>
            <a:ext cx="1057275" cy="5715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2291" name="Ellipszis 17"/>
          <p:cNvSpPr>
            <a:spLocks noChangeArrowheads="1"/>
          </p:cNvSpPr>
          <p:nvPr/>
        </p:nvSpPr>
        <p:spPr bwMode="auto">
          <a:xfrm>
            <a:off x="4357688" y="4500563"/>
            <a:ext cx="1057275" cy="5715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2292" name="Ellipszis 18"/>
          <p:cNvSpPr>
            <a:spLocks noChangeArrowheads="1"/>
          </p:cNvSpPr>
          <p:nvPr/>
        </p:nvSpPr>
        <p:spPr bwMode="auto">
          <a:xfrm>
            <a:off x="6072198" y="2428868"/>
            <a:ext cx="1057275" cy="357188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357188" y="1428750"/>
          <a:ext cx="8501062" cy="4714877"/>
        </p:xfrm>
        <a:graphic>
          <a:graphicData uri="http://schemas.openxmlformats.org/drawingml/2006/table">
            <a:tbl>
              <a:tblPr/>
              <a:tblGrid>
                <a:gridCol w="2058987"/>
                <a:gridCol w="1584325"/>
                <a:gridCol w="1428750"/>
                <a:gridCol w="1714500"/>
                <a:gridCol w="1714500"/>
              </a:tblGrid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           Forgatókönyv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Település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Emancipáció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Integráció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Foglalkoztatás (diplomás)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Foglalkoztatás (fogl. esély)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Budapest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3625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-6179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-4840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1876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Megyeszékhely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5788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-749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-3756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6808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Város és 10 ezer feletti község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18190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6174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-3214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15109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1-10 ezer fő</a:t>
                      </a: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Myriad Pro" pitchFamily="34" charset="0"/>
                        </a:rPr>
                        <a:t> közötti község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20322   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12629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1454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16452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Ezer fő</a:t>
                      </a: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Myriad Pro" pitchFamily="34" charset="0"/>
                        </a:rPr>
                        <a:t> alatti község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6030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4034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151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3735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Együtt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53956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15909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-10205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43980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294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2295" name="Text Box 3"/>
          <p:cNvSpPr txBox="1">
            <a:spLocks noChangeArrowheads="1"/>
          </p:cNvSpPr>
          <p:nvPr/>
        </p:nvSpPr>
        <p:spPr bwMode="auto">
          <a:xfrm>
            <a:off x="357188" y="414338"/>
            <a:ext cx="8429625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Kapacitáshiány (2 évet betöltött gyermekek)</a:t>
            </a:r>
          </a:p>
        </p:txBody>
      </p:sp>
      <p:sp>
        <p:nvSpPr>
          <p:cNvPr id="12296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2297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2298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2299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2300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 </a:t>
            </a:r>
          </a:p>
        </p:txBody>
      </p:sp>
      <p:sp>
        <p:nvSpPr>
          <p:cNvPr id="12301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2302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2303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cxnSp>
        <p:nvCxnSpPr>
          <p:cNvPr id="12354" name="Egyenes összekötő 14"/>
          <p:cNvCxnSpPr>
            <a:cxnSpLocks noChangeShapeType="1"/>
          </p:cNvCxnSpPr>
          <p:nvPr/>
        </p:nvCxnSpPr>
        <p:spPr bwMode="auto">
          <a:xfrm>
            <a:off x="428625" y="1500188"/>
            <a:ext cx="2000250" cy="8572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827088" y="1152525"/>
            <a:ext cx="7453312" cy="5507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  <a:latin typeface="Myriad Pro" pitchFamily="34" charset="0"/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b="1" dirty="0">
                <a:solidFill>
                  <a:srgbClr val="000000"/>
                </a:solidFill>
              </a:rPr>
              <a:t>Szükséges lépés</a:t>
            </a:r>
            <a:r>
              <a:rPr lang="hu-HU" sz="2200" dirty="0">
                <a:solidFill>
                  <a:srgbClr val="000000"/>
                </a:solidFill>
              </a:rPr>
              <a:t>: nappali ellátások (kapacitás- és minőség)fejlesztése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b="1" dirty="0">
                <a:solidFill>
                  <a:srgbClr val="000000"/>
                </a:solidFill>
              </a:rPr>
              <a:t>Elégséges lépés</a:t>
            </a:r>
            <a:r>
              <a:rPr lang="hu-HU" sz="2200" dirty="0">
                <a:solidFill>
                  <a:srgbClr val="000000"/>
                </a:solidFill>
              </a:rPr>
              <a:t>: </a:t>
            </a: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B10000"/>
              </a:buClr>
              <a:buSzPct val="109000"/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</a:rPr>
              <a:t>További </a:t>
            </a:r>
            <a:r>
              <a:rPr lang="hu-HU" sz="2200" dirty="0" smtClean="0">
                <a:solidFill>
                  <a:srgbClr val="000000"/>
                </a:solidFill>
              </a:rPr>
              <a:t>pénzügyi</a:t>
            </a:r>
            <a:r>
              <a:rPr lang="hu-HU" sz="2200" dirty="0">
                <a:solidFill>
                  <a:srgbClr val="000000"/>
                </a:solidFill>
              </a:rPr>
              <a:t>, szabályozási és intézményi tényezők ösztönző </a:t>
            </a:r>
            <a:r>
              <a:rPr lang="hu-HU" sz="2200" dirty="0" smtClean="0">
                <a:solidFill>
                  <a:srgbClr val="000000"/>
                </a:solidFill>
              </a:rPr>
              <a:t>hatásának </a:t>
            </a:r>
            <a:r>
              <a:rPr lang="hu-HU" sz="2200" dirty="0" smtClean="0">
                <a:solidFill>
                  <a:srgbClr val="000000"/>
                </a:solidFill>
              </a:rPr>
              <a:t>összehangolt érvényesítése</a:t>
            </a: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B10000"/>
              </a:buClr>
              <a:buSzPct val="109000"/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</a:rPr>
              <a:t>Egyéni </a:t>
            </a:r>
            <a:r>
              <a:rPr lang="hu-HU" sz="2200" dirty="0">
                <a:solidFill>
                  <a:srgbClr val="000000"/>
                </a:solidFill>
              </a:rPr>
              <a:t>(szülői) választás szabadságának </a:t>
            </a:r>
            <a:r>
              <a:rPr lang="hu-HU" sz="2200" dirty="0" smtClean="0">
                <a:solidFill>
                  <a:srgbClr val="000000"/>
                </a:solidFill>
              </a:rPr>
              <a:t>növelése ‘egy-kaptafás megoldások’ helyett</a:t>
            </a:r>
            <a:endParaRPr lang="hu-HU" sz="2200" dirty="0">
              <a:solidFill>
                <a:srgbClr val="B1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357188" y="414338"/>
            <a:ext cx="8429625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Állami szerepvállalás - összegzés</a:t>
            </a:r>
            <a:endParaRPr lang="hu-HU" sz="3200" b="1" i="1">
              <a:solidFill>
                <a:srgbClr val="B10000"/>
              </a:solidFill>
              <a:latin typeface="Myriad Pro" pitchFamily="34" charset="0"/>
            </a:endParaRP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3320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1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 </a:t>
            </a:r>
          </a:p>
        </p:txBody>
      </p:sp>
      <p:sp>
        <p:nvSpPr>
          <p:cNvPr id="13322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3323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4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827088" y="1747838"/>
            <a:ext cx="7273925" cy="4610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 smtClean="0">
              <a:solidFill>
                <a:srgbClr val="000000"/>
              </a:solidFill>
            </a:endParaRPr>
          </a:p>
          <a:p>
            <a:pPr marL="336550" indent="-336550" algn="ctr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i="1" dirty="0" smtClean="0">
                <a:solidFill>
                  <a:schemeClr val="tx1"/>
                </a:solidFill>
              </a:rPr>
              <a:t>Kora gyermekkori nappali ellátások bővítése: </a:t>
            </a:r>
          </a:p>
          <a:p>
            <a:pPr marL="336550" indent="-336550" algn="ctr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i="1" dirty="0" smtClean="0">
                <a:solidFill>
                  <a:schemeClr val="tx1"/>
                </a:solidFill>
              </a:rPr>
              <a:t>költségvetési ráfordítás és várható társadalmi hatások</a:t>
            </a:r>
            <a:r>
              <a:rPr lang="hu-HU" sz="2200" dirty="0" smtClean="0">
                <a:solidFill>
                  <a:schemeClr val="tx1"/>
                </a:solidFill>
              </a:rPr>
              <a:t> c. </a:t>
            </a:r>
          </a:p>
          <a:p>
            <a:pPr marL="336550" indent="-336550" algn="ctr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</a:rPr>
              <a:t>kutatási </a:t>
            </a:r>
            <a:r>
              <a:rPr lang="hu-HU" sz="2200" dirty="0">
                <a:solidFill>
                  <a:srgbClr val="000000"/>
                </a:solidFill>
              </a:rPr>
              <a:t>projektünk eredményei </a:t>
            </a:r>
            <a:r>
              <a:rPr lang="hu-HU" sz="2200" dirty="0" smtClean="0">
                <a:solidFill>
                  <a:srgbClr val="000000"/>
                </a:solidFill>
              </a:rPr>
              <a:t>hamarosan részletesen </a:t>
            </a:r>
          </a:p>
          <a:p>
            <a:pPr marL="336550" indent="-336550" algn="ctr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</a:rPr>
              <a:t>megismerhetők </a:t>
            </a:r>
            <a:r>
              <a:rPr lang="hu-HU" sz="2200" dirty="0">
                <a:solidFill>
                  <a:srgbClr val="000000"/>
                </a:solidFill>
              </a:rPr>
              <a:t>a honlapunkon: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 algn="ctr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err="1">
                <a:solidFill>
                  <a:srgbClr val="000000"/>
                </a:solidFill>
                <a:hlinkClick r:id="rId3"/>
              </a:rPr>
              <a:t>www.budapestinstitute.eu</a:t>
            </a:r>
            <a:endParaRPr lang="hu-HU" sz="2200" dirty="0">
              <a:solidFill>
                <a:srgbClr val="000000"/>
              </a:solidFill>
            </a:endParaRPr>
          </a:p>
          <a:p>
            <a:pPr marL="336550" indent="-336550" algn="ctr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 algn="ctr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000000"/>
                </a:solidFill>
              </a:rPr>
              <a:t>Köszönöm a figyelmet!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8012112" cy="64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Bővebben</a:t>
            </a:r>
            <a:r>
              <a:rPr lang="hu-HU" sz="3600" b="1">
                <a:solidFill>
                  <a:srgbClr val="B10000"/>
                </a:solidFill>
                <a:latin typeface="Myriad Pro" pitchFamily="34" charset="0"/>
              </a:rPr>
              <a:t>…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4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4345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7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4348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827088" y="1747838"/>
            <a:ext cx="7273925" cy="4610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Kapacitások becslésének adatforrásai: 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 smtClean="0">
              <a:solidFill>
                <a:srgbClr val="000000"/>
              </a:solidFill>
              <a:latin typeface="+mj-lt"/>
            </a:endParaRPr>
          </a:p>
          <a:p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Anyák és gyermekek egyéni szintű adatai: KSH </a:t>
            </a:r>
            <a:r>
              <a:rPr lang="hu-HU" sz="2200" dirty="0" err="1" smtClean="0">
                <a:solidFill>
                  <a:srgbClr val="000000"/>
                </a:solidFill>
                <a:latin typeface="+mj-lt"/>
              </a:rPr>
              <a:t>Mikrocenzus</a:t>
            </a: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, </a:t>
            </a:r>
            <a:r>
              <a:rPr lang="hu-HU" sz="2200" i="1" dirty="0" smtClean="0">
                <a:solidFill>
                  <a:srgbClr val="000000"/>
                </a:solidFill>
                <a:latin typeface="+mj-lt"/>
              </a:rPr>
              <a:t>2005. évi adatok</a:t>
            </a:r>
            <a:endParaRPr lang="hu-HU" sz="2200" i="1" dirty="0" smtClean="0">
              <a:solidFill>
                <a:srgbClr val="000000"/>
              </a:solidFill>
              <a:latin typeface="+mj-lt"/>
            </a:endParaRPr>
          </a:p>
          <a:p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Gyermekszám </a:t>
            </a:r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területi megoszlása: KSH-TEIR adatbázis, </a:t>
            </a:r>
            <a:r>
              <a:rPr lang="hu-HU" sz="2200" i="1" dirty="0" smtClean="0">
                <a:solidFill>
                  <a:srgbClr val="000000"/>
                </a:solidFill>
                <a:latin typeface="+mj-lt"/>
              </a:rPr>
              <a:t>2005. évi adatok</a:t>
            </a:r>
          </a:p>
          <a:p>
            <a:r>
              <a:rPr lang="hu-HU" sz="2200" dirty="0" smtClean="0">
                <a:solidFill>
                  <a:srgbClr val="000000"/>
                </a:solidFill>
                <a:latin typeface="+mj-lt"/>
              </a:rPr>
              <a:t>Települések intézményi ellátottsága: KSH önkormányzati adatbázis, </a:t>
            </a:r>
            <a:r>
              <a:rPr lang="hu-HU" sz="2200" i="1" dirty="0" smtClean="0">
                <a:solidFill>
                  <a:srgbClr val="000000"/>
                </a:solidFill>
                <a:latin typeface="+mj-lt"/>
              </a:rPr>
              <a:t>2007. évi </a:t>
            </a:r>
            <a:r>
              <a:rPr lang="hu-HU" sz="2200" i="1" dirty="0" smtClean="0">
                <a:solidFill>
                  <a:srgbClr val="000000"/>
                </a:solidFill>
                <a:latin typeface="+mj-lt"/>
              </a:rPr>
              <a:t>adatok</a:t>
            </a:r>
          </a:p>
          <a:p>
            <a:endParaRPr lang="hu-HU" sz="2200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8012112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 dirty="0" smtClean="0">
                <a:solidFill>
                  <a:srgbClr val="B10000"/>
                </a:solidFill>
                <a:latin typeface="Myriad Pro" pitchFamily="34" charset="0"/>
              </a:rPr>
              <a:t>Panelbeszélgetés – további adatok:</a:t>
            </a:r>
            <a:endParaRPr lang="hu-HU" sz="3600" b="1" dirty="0">
              <a:solidFill>
                <a:srgbClr val="B10000"/>
              </a:solidFill>
              <a:latin typeface="Myriad Pro" pitchFamily="34" charset="0"/>
            </a:endParaRP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4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4345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347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4348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llipszis 11"/>
          <p:cNvSpPr>
            <a:spLocks noChangeArrowheads="1"/>
          </p:cNvSpPr>
          <p:nvPr/>
        </p:nvSpPr>
        <p:spPr bwMode="auto">
          <a:xfrm>
            <a:off x="3357554" y="5143512"/>
            <a:ext cx="714373" cy="428628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4" name="Ellipszis 11"/>
          <p:cNvSpPr>
            <a:spLocks noChangeArrowheads="1"/>
          </p:cNvSpPr>
          <p:nvPr/>
        </p:nvSpPr>
        <p:spPr bwMode="auto">
          <a:xfrm>
            <a:off x="4857752" y="5143512"/>
            <a:ext cx="714373" cy="428628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357188" y="1285875"/>
          <a:ext cx="8429625" cy="4836163"/>
        </p:xfrm>
        <a:graphic>
          <a:graphicData uri="http://schemas.openxmlformats.org/drawingml/2006/table">
            <a:tbl>
              <a:tblPr/>
              <a:tblGrid>
                <a:gridCol w="2238375"/>
                <a:gridCol w="1477962"/>
                <a:gridCol w="1485900"/>
                <a:gridCol w="1706563"/>
                <a:gridCol w="1520825"/>
              </a:tblGrid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Nincs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Csak óvoda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Bölcsőde és óvoda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Együtt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Budapest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Megyeszékhely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18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Város és 10ezer feletti község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273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1-10 ezer fő közötti község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1081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1153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Ezer fő alatti község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888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810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1700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Együtt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907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1993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245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3145 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Megoszlás (%)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100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Települések intézményi ellátottsága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5368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>
                <a:solidFill>
                  <a:srgbClr val="000000"/>
                </a:solidFill>
                <a:latin typeface="Myriad Pro" pitchFamily="34" charset="0"/>
              </a:rPr>
              <a:t>Adatforrás: KSH önkormányzati adatbázis, 2007. évi adatok 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 </a:t>
            </a:r>
          </a:p>
        </p:txBody>
      </p:sp>
      <p:sp>
        <p:nvSpPr>
          <p:cNvPr id="15370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Bölcsődék és családi napközik száma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>
                <a:solidFill>
                  <a:srgbClr val="000000"/>
                </a:solidFill>
                <a:latin typeface="Myriad Pro" pitchFamily="34" charset="0"/>
              </a:rPr>
              <a:t>Adatforrás: KSH önkormányzati adatbázis, 2007. évi adatok 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 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6394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357188" y="1285875"/>
          <a:ext cx="8501062" cy="5024695"/>
        </p:xfrm>
        <a:graphic>
          <a:graphicData uri="http://schemas.openxmlformats.org/drawingml/2006/table">
            <a:tbl>
              <a:tblPr/>
              <a:tblGrid>
                <a:gridCol w="2185987"/>
                <a:gridCol w="2284413"/>
                <a:gridCol w="2017712"/>
                <a:gridCol w="2012950"/>
              </a:tblGrid>
              <a:tr h="1109663"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Régió</a:t>
                      </a:r>
                      <a:endParaRPr kumimoji="0" lang="hu-H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Bölcsődék száma</a:t>
                      </a: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Családi napközik száma</a:t>
                      </a: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Hiányzó intézmények </a:t>
                      </a: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száma</a:t>
                      </a:r>
                      <a:endParaRPr kumimoji="0" lang="hu-H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342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Közép-Magyarország: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172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42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10000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6</a:t>
                      </a:r>
                      <a:endParaRPr kumimoji="0" lang="hu-H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1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Közép-Dunántúl: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50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11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0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Nyugat-Dunántúl: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47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0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0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Dél-Dunántúl: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50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2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1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963">
                <a:tc>
                  <a:txBody>
                    <a:bodyPr/>
                    <a:lstStyle/>
                    <a:p>
                      <a:pPr marL="342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Észak-Magyarország: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40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5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10000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3</a:t>
                      </a:r>
                      <a:endParaRPr kumimoji="0" lang="hu-H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1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Észak-Alföld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78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5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1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Dél-Alföld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85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15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1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Összesen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522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80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5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571500" algn="l"/>
                          <a:tab pos="1485900" algn="l"/>
                          <a:tab pos="2400300" algn="l"/>
                          <a:tab pos="3314700" algn="l"/>
                          <a:tab pos="4229100" algn="l"/>
                          <a:tab pos="5143500" algn="l"/>
                          <a:tab pos="6057900" algn="l"/>
                          <a:tab pos="6972300" algn="l"/>
                          <a:tab pos="7886700" algn="l"/>
                          <a:tab pos="8801100" algn="l"/>
                          <a:tab pos="9715500" algn="l"/>
                        </a:tabLst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10000"/>
                          </a:solidFill>
                          <a:effectLst/>
                          <a:latin typeface="Myriad Pro" pitchFamily="34" charset="0"/>
                          <a:cs typeface="Times New Roman" pitchFamily="18" charset="0"/>
                        </a:rPr>
                        <a:t>12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1000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6348" marR="663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Ellipszis 14"/>
          <p:cNvSpPr>
            <a:spLocks noChangeArrowheads="1"/>
          </p:cNvSpPr>
          <p:nvPr/>
        </p:nvSpPr>
        <p:spPr bwMode="auto">
          <a:xfrm>
            <a:off x="7215206" y="2928934"/>
            <a:ext cx="914400" cy="50006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0" name="Ellipszis 13"/>
          <p:cNvSpPr>
            <a:spLocks noChangeArrowheads="1"/>
          </p:cNvSpPr>
          <p:nvPr/>
        </p:nvSpPr>
        <p:spPr bwMode="auto">
          <a:xfrm>
            <a:off x="4929190" y="3714752"/>
            <a:ext cx="914400" cy="500063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357158" y="1357298"/>
          <a:ext cx="8429625" cy="4714878"/>
        </p:xfrm>
        <a:graphic>
          <a:graphicData uri="http://schemas.openxmlformats.org/drawingml/2006/table">
            <a:tbl>
              <a:tblPr/>
              <a:tblGrid>
                <a:gridCol w="3894137"/>
                <a:gridCol w="2282825"/>
                <a:gridCol w="2252663"/>
              </a:tblGrid>
              <a:tr h="785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Óvodák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Bölcsődék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Budapest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0.95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1.18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Megyeszékhely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0.96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1.38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Város és 10ezer feletti község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1,01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1.34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1-10 ezer fő közötti község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0.90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1.28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Ezer fő alatti község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0.77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Calibri" pitchFamily="34" charset="0"/>
                          <a:cs typeface="Times New Roman" pitchFamily="18" charset="0"/>
                        </a:rPr>
                        <a:t>1.10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Óvodák és bölcsődék kihasználtsága</a:t>
            </a:r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7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7418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>
                <a:solidFill>
                  <a:srgbClr val="000000"/>
                </a:solidFill>
                <a:latin typeface="Myriad Pro" pitchFamily="34" charset="0"/>
              </a:rPr>
              <a:t>Adatforrás: KSH önkormányzati adatbázis, 2007. évi adatok 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 </a:t>
            </a:r>
          </a:p>
        </p:txBody>
      </p:sp>
      <p:sp>
        <p:nvSpPr>
          <p:cNvPr id="17419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20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7421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áblázat 14"/>
          <p:cNvGraphicFramePr>
            <a:graphicFrameLocks noGrp="1"/>
          </p:cNvGraphicFramePr>
          <p:nvPr/>
        </p:nvGraphicFramePr>
        <p:xfrm>
          <a:off x="357157" y="1357300"/>
          <a:ext cx="8429684" cy="4786340"/>
        </p:xfrm>
        <a:graphic>
          <a:graphicData uri="http://schemas.openxmlformats.org/drawingml/2006/table">
            <a:tbl>
              <a:tblPr/>
              <a:tblGrid>
                <a:gridCol w="2160101"/>
                <a:gridCol w="2160101"/>
                <a:gridCol w="2160101"/>
                <a:gridCol w="1949381"/>
              </a:tblGrid>
              <a:tr h="478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u-HU" sz="1800" dirty="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b="0" i="1" dirty="0">
                          <a:latin typeface="Myriad Pro" pitchFamily="34" charset="0"/>
                          <a:ea typeface="Calibri"/>
                          <a:cs typeface="Times New Roman"/>
                        </a:rPr>
                        <a:t>Nappali ellátást igénybe vevő gyermekek aránya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78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i="1" dirty="0" smtClean="0">
                          <a:latin typeface="Myriad Pro" pitchFamily="34" charset="0"/>
                          <a:ea typeface="Calibri"/>
                          <a:cs typeface="Times New Roman"/>
                        </a:rPr>
                        <a:t>Betöltött életkor</a:t>
                      </a:r>
                      <a:endParaRPr lang="hu-HU" sz="1800" i="1" dirty="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40%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60%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3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b="1">
                          <a:latin typeface="Myriad Pro" pitchFamily="34" charset="0"/>
                          <a:ea typeface="Calibri"/>
                          <a:cs typeface="Times New Roman"/>
                        </a:rPr>
                        <a:t>1. forgatókönyv: mindenki</a:t>
                      </a:r>
                      <a:endParaRPr lang="hu-HU" sz="180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u-HU" sz="1800" dirty="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u-HU" sz="180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2 év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6622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22400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dirty="0">
                          <a:latin typeface="Myriad Pro" pitchFamily="34" charset="0"/>
                          <a:ea typeface="Calibri"/>
                          <a:cs typeface="Times New Roman"/>
                        </a:rPr>
                        <a:t>53956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3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b="1">
                          <a:latin typeface="Myriad Pro" pitchFamily="34" charset="0"/>
                          <a:ea typeface="Calibri"/>
                          <a:cs typeface="Times New Roman"/>
                        </a:rPr>
                        <a:t>2. forgatókönyv: integrálandó/fejlesztendő gyerekek</a:t>
                      </a:r>
                      <a:endParaRPr lang="hu-HU" sz="180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78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2 év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-8597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-428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15909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3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b="1">
                          <a:latin typeface="Myriad Pro" pitchFamily="34" charset="0"/>
                          <a:ea typeface="Calibri"/>
                          <a:cs typeface="Times New Roman"/>
                        </a:rPr>
                        <a:t>3.a. forgatókönyv: foglalkoztatható anyák (iskolázottság szerint)</a:t>
                      </a:r>
                      <a:endParaRPr lang="hu-HU" sz="180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78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2 év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-19042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-16097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dirty="0">
                          <a:latin typeface="Myriad Pro" pitchFamily="34" charset="0"/>
                          <a:ea typeface="Calibri"/>
                          <a:cs typeface="Times New Roman"/>
                        </a:rPr>
                        <a:t>-10205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3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b="1">
                          <a:latin typeface="Myriad Pro" pitchFamily="34" charset="0"/>
                          <a:ea typeface="Calibri"/>
                          <a:cs typeface="Times New Roman"/>
                        </a:rPr>
                        <a:t>3.b. forgatókönyv: foglalkoztatható anyák (foglalkoztatási esély szerint)</a:t>
                      </a:r>
                      <a:endParaRPr lang="hu-HU" sz="180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78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2 év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1274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Times New Roman"/>
                        </a:rPr>
                        <a:t>14379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800" dirty="0">
                          <a:latin typeface="Myriad Pro" pitchFamily="34" charset="0"/>
                          <a:ea typeface="Calibri"/>
                          <a:cs typeface="Times New Roman"/>
                        </a:rPr>
                        <a:t>40587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357158" y="414338"/>
            <a:ext cx="8429684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 dirty="0" smtClean="0">
                <a:solidFill>
                  <a:srgbClr val="B10000"/>
                </a:solidFill>
                <a:latin typeface="Myriad Pro" pitchFamily="34" charset="0"/>
              </a:rPr>
              <a:t>Kapacitáshiány az egyes forgatókönyvekben</a:t>
            </a:r>
            <a:endParaRPr lang="hu-HU" sz="3200" b="1" dirty="0">
              <a:solidFill>
                <a:srgbClr val="B10000"/>
              </a:solidFill>
              <a:latin typeface="Myriad Pro" pitchFamily="34" charset="0"/>
            </a:endParaRPr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17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7418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 dirty="0">
                <a:solidFill>
                  <a:srgbClr val="000000"/>
                </a:solidFill>
                <a:latin typeface="Myriad Pro" pitchFamily="34" charset="0"/>
              </a:rPr>
              <a:t>Adatforrás</a:t>
            </a:r>
            <a:r>
              <a:rPr lang="hu-HU" sz="1500" i="1" dirty="0" smtClean="0">
                <a:solidFill>
                  <a:srgbClr val="000000"/>
                </a:solidFill>
                <a:latin typeface="Myriad Pro" pitchFamily="34" charset="0"/>
              </a:rPr>
              <a:t>: KSH </a:t>
            </a:r>
            <a:r>
              <a:rPr lang="hu-HU" sz="1500" i="1" dirty="0" err="1" smtClean="0">
                <a:solidFill>
                  <a:srgbClr val="000000"/>
                </a:solidFill>
                <a:latin typeface="Myriad Pro" pitchFamily="34" charset="0"/>
              </a:rPr>
              <a:t>Mikrocenzus</a:t>
            </a:r>
            <a:r>
              <a:rPr lang="hu-HU" sz="1500" i="1" dirty="0" smtClean="0">
                <a:solidFill>
                  <a:srgbClr val="000000"/>
                </a:solidFill>
                <a:latin typeface="Myriad Pro" pitchFamily="34" charset="0"/>
              </a:rPr>
              <a:t> 		</a:t>
            </a:r>
            <a:r>
              <a:rPr lang="hu-HU" sz="1500" dirty="0">
                <a:solidFill>
                  <a:srgbClr val="990000"/>
                </a:solidFill>
                <a:latin typeface="Myriad Pro" pitchFamily="34" charset="0"/>
              </a:rPr>
              <a:t>	</a:t>
            </a:r>
            <a:r>
              <a:rPr lang="hu-HU" sz="1600" dirty="0">
                <a:solidFill>
                  <a:srgbClr val="B2B2B2"/>
                </a:solidFill>
                <a:latin typeface="Myriad Pro" pitchFamily="34" charset="0"/>
              </a:rPr>
              <a:t> Demográfia Konferencia, 2009. november 5., Bp. </a:t>
            </a:r>
          </a:p>
        </p:txBody>
      </p:sp>
      <p:sp>
        <p:nvSpPr>
          <p:cNvPr id="17419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7420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7421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827088" y="1747838"/>
            <a:ext cx="7813675" cy="4252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Női foglalkoztatás és/vagy(?) termékenység 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Ösztönző tényezők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Stilizált tények – Nappali ellátások Magyarországon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Állami szerepvállalás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>
              <a:solidFill>
                <a:srgbClr val="000000"/>
              </a:solidFill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Tartalom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Foglalkoztatás és(!) termékenység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>
                <a:solidFill>
                  <a:srgbClr val="000000"/>
                </a:solidFill>
                <a:latin typeface="Myriad Pro" pitchFamily="34" charset="0"/>
              </a:rPr>
              <a:t>Forrás: Budapest Intézet (2009)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endParaRPr lang="hu-HU" sz="1600">
              <a:solidFill>
                <a:srgbClr val="B2B2B2"/>
              </a:solidFill>
              <a:latin typeface="Myriad Pro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642938" y="2071688"/>
          <a:ext cx="7929617" cy="2814064"/>
        </p:xfrm>
        <a:graphic>
          <a:graphicData uri="http://schemas.openxmlformats.org/drawingml/2006/table">
            <a:tbl>
              <a:tblPr/>
              <a:tblGrid>
                <a:gridCol w="2673591"/>
                <a:gridCol w="2572098"/>
                <a:gridCol w="2683928"/>
              </a:tblGrid>
              <a:tr h="621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u-HU" sz="1800" dirty="0">
                        <a:latin typeface="Myriad Pro" pitchFamily="34" charset="0"/>
                        <a:ea typeface="Calibri"/>
                        <a:cs typeface="Myriad Pr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  <a:t>Hagyományos</a:t>
                      </a:r>
                      <a:endParaRPr lang="hu-HU" sz="1800" dirty="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Myriad Pro"/>
                        </a:rPr>
                        <a:t>Emancipált</a:t>
                      </a:r>
                      <a:endParaRPr lang="hu-HU" sz="180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</a:tr>
              <a:tr h="950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Myriad Pro"/>
                        </a:rPr>
                        <a:t>Kiterjedt nappali ellátás</a:t>
                      </a:r>
                      <a:endParaRPr lang="hu-HU" sz="180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u-HU" sz="1800">
                          <a:latin typeface="Myriad Pro" pitchFamily="34" charset="0"/>
                          <a:ea typeface="Calibri"/>
                          <a:cs typeface="Myriad Pro"/>
                        </a:rPr>
                        <a:t>alacsony fertilitás</a:t>
                      </a:r>
                      <a:br>
                        <a:rPr lang="hu-HU" sz="1800">
                          <a:latin typeface="Myriad Pro" pitchFamily="34" charset="0"/>
                          <a:ea typeface="Calibri"/>
                          <a:cs typeface="Myriad Pro"/>
                        </a:rPr>
                      </a:br>
                      <a:r>
                        <a:rPr lang="hu-HU" sz="1800">
                          <a:latin typeface="Myriad Pro" pitchFamily="34" charset="0"/>
                          <a:ea typeface="Calibri"/>
                          <a:cs typeface="Myriad Pro"/>
                        </a:rPr>
                        <a:t>magas foglalkoztatás</a:t>
                      </a:r>
                      <a:endParaRPr lang="hu-HU" sz="180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u-HU" sz="1800" dirty="0" smtClean="0">
                          <a:latin typeface="Myriad Pro" pitchFamily="34" charset="0"/>
                          <a:ea typeface="Calibri"/>
                          <a:cs typeface="Myriad Pro"/>
                        </a:rPr>
                        <a:t>nagy fertilitás</a:t>
                      </a:r>
                      <a: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  <a:t/>
                      </a:r>
                      <a:b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</a:br>
                      <a: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  <a:t>magas foglalkoztatás</a:t>
                      </a:r>
                      <a:endParaRPr lang="hu-HU" sz="1800" dirty="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  <a:t>Segély/ hosszú idej</a:t>
                      </a:r>
                      <a:r>
                        <a:rPr lang="hu-HU" sz="1800" dirty="0">
                          <a:latin typeface="Myriad Pro" pitchFamily="34" charset="0"/>
                          <a:ea typeface="Calibri"/>
                          <a:cs typeface="Times New Roman"/>
                        </a:rPr>
                        <a:t>ű gyes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u-HU" sz="1800" smtClean="0">
                          <a:latin typeface="Myriad Pro" pitchFamily="34" charset="0"/>
                          <a:ea typeface="Calibri"/>
                          <a:cs typeface="Myriad Pro"/>
                        </a:rPr>
                        <a:t>nagy fertilitás</a:t>
                      </a:r>
                      <a: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  <a:t/>
                      </a:r>
                      <a:b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</a:br>
                      <a: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  <a:t>alacsony </a:t>
                      </a:r>
                      <a:r>
                        <a:rPr lang="hu-HU" sz="1800" dirty="0" smtClean="0">
                          <a:latin typeface="Myriad Pro" pitchFamily="34" charset="0"/>
                          <a:ea typeface="Calibri"/>
                          <a:cs typeface="Myriad Pro"/>
                        </a:rPr>
                        <a:t> foglalkoztatás</a:t>
                      </a:r>
                      <a:endParaRPr lang="hu-HU" sz="1800" dirty="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  <a:t>alacsony fertilitás</a:t>
                      </a:r>
                      <a:b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</a:br>
                      <a:r>
                        <a:rPr lang="hu-HU" sz="1800" dirty="0">
                          <a:latin typeface="Myriad Pro" pitchFamily="34" charset="0"/>
                          <a:ea typeface="Calibri"/>
                          <a:cs typeface="Myriad Pro"/>
                        </a:rPr>
                        <a:t>magas foglalkoztatás</a:t>
                      </a:r>
                      <a:endParaRPr lang="hu-HU" sz="1800" dirty="0">
                        <a:latin typeface="Myriad Pro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26" name="AutoShape 13"/>
          <p:cNvSpPr>
            <a:spLocks noChangeArrowheads="1"/>
          </p:cNvSpPr>
          <p:nvPr/>
        </p:nvSpPr>
        <p:spPr bwMode="auto">
          <a:xfrm rot="9196736" flipH="1">
            <a:off x="5416550" y="3157538"/>
            <a:ext cx="969963" cy="1128712"/>
          </a:xfrm>
          <a:custGeom>
            <a:avLst/>
            <a:gdLst>
              <a:gd name="T0" fmla="*/ 21762869 w 21600"/>
              <a:gd name="T1" fmla="*/ 0 h 21600"/>
              <a:gd name="T2" fmla="*/ 5441222 w 21600"/>
              <a:gd name="T3" fmla="*/ 29471509 h 21600"/>
              <a:gd name="T4" fmla="*/ 21762869 w 21600"/>
              <a:gd name="T5" fmla="*/ 14735754 h 21600"/>
              <a:gd name="T6" fmla="*/ 48970967 w 21600"/>
              <a:gd name="T7" fmla="*/ 29471509 h 21600"/>
              <a:gd name="T8" fmla="*/ 38088514 w 21600"/>
              <a:gd name="T9" fmla="*/ 44207204 h 21600"/>
              <a:gd name="T10" fmla="*/ 27206071 w 21600"/>
              <a:gd name="T11" fmla="*/ 29471509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C0C0C0">
              <a:alpha val="18039"/>
            </a:srgbClr>
          </a:solidFill>
          <a:ln w="6350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785813" y="1428750"/>
            <a:ext cx="78136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b="1" dirty="0">
                <a:solidFill>
                  <a:srgbClr val="B10000"/>
                </a:solidFill>
              </a:rPr>
              <a:t>Kora gyerekkori nappali ellátások </a:t>
            </a:r>
            <a:r>
              <a:rPr lang="hu-HU" sz="2200" dirty="0">
                <a:solidFill>
                  <a:srgbClr val="000000"/>
                </a:solidFill>
              </a:rPr>
              <a:t>(lefedettség, minőség, rugalmasság)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b="1" dirty="0">
                <a:solidFill>
                  <a:srgbClr val="000000"/>
                </a:solidFill>
              </a:rPr>
              <a:t>Gyermekgondozást/ - nevelést célzó támogatások és keretszabályozás </a:t>
            </a:r>
            <a:r>
              <a:rPr lang="hu-HU" sz="2200" dirty="0">
                <a:solidFill>
                  <a:srgbClr val="000000"/>
                </a:solidFill>
              </a:rPr>
              <a:t>(pénzbeli anyasági támogatások, fizetett gyermekgondozási szabadság)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b="1" dirty="0">
                <a:solidFill>
                  <a:srgbClr val="000000"/>
                </a:solidFill>
              </a:rPr>
              <a:t>Egyéb közpolitikai eszközök</a:t>
            </a:r>
            <a:r>
              <a:rPr lang="hu-HU" sz="2200" dirty="0">
                <a:solidFill>
                  <a:srgbClr val="000000"/>
                </a:solidFill>
              </a:rPr>
              <a:t> - például:</a:t>
            </a: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000000"/>
                </a:solidFill>
              </a:rPr>
              <a:t>Munkaerő-piaci (bér)szabályozás, munkajogi egyszerűsítés, AMLP eszközök</a:t>
            </a: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000000"/>
                </a:solidFill>
              </a:rPr>
              <a:t>Adó- és szociálpolitikai kedvezmények/ támogatások</a:t>
            </a:r>
          </a:p>
          <a:p>
            <a:pPr marL="1079500" lvl="1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dirty="0">
                <a:solidFill>
                  <a:srgbClr val="000000"/>
                </a:solidFill>
              </a:rPr>
              <a:t>Kapcsolódó áru- és szolgáltatások piacának szabályozása (pl. közösségi közlekedési szolgáltatások, kereskedelmi szolgáltatások)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Tx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b="1" dirty="0">
                <a:solidFill>
                  <a:srgbClr val="000000"/>
                </a:solidFill>
              </a:rPr>
              <a:t>Társadalmi és kulturális attitűdök - szemléletformálás, információterítés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 dirty="0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50825" y="3571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08038" y="414338"/>
            <a:ext cx="7364412" cy="1374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Ösztönző tényezők</a:t>
            </a:r>
          </a:p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sz="3200" b="1">
              <a:solidFill>
                <a:srgbClr val="B10000"/>
              </a:solidFill>
              <a:latin typeface="Myriad Pro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133" name="Szövegdoboz 12"/>
          <p:cNvSpPr txBox="1">
            <a:spLocks noChangeArrowheads="1"/>
          </p:cNvSpPr>
          <p:nvPr/>
        </p:nvSpPr>
        <p:spPr bwMode="auto">
          <a:xfrm>
            <a:off x="4286250" y="1357313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80502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Ellátásban részesülő gyermekek aránya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>
                <a:solidFill>
                  <a:srgbClr val="000000"/>
                </a:solidFill>
                <a:latin typeface="Myriad Pro" pitchFamily="34" charset="0"/>
              </a:rPr>
              <a:t>Forrás: OECD Family database, 2004. évi adatok 	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6154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6155" name="Kép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0"/>
            <a:ext cx="828675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156" name="Egyenes összekötő nyíllal 19"/>
          <p:cNvCxnSpPr>
            <a:cxnSpLocks noChangeShapeType="1"/>
          </p:cNvCxnSpPr>
          <p:nvPr/>
        </p:nvCxnSpPr>
        <p:spPr bwMode="auto">
          <a:xfrm rot="5400000">
            <a:off x="2500313" y="2214563"/>
            <a:ext cx="428625" cy="142875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6" name="Egyenes összekötő nyíllal 25"/>
          <p:cNvCxnSpPr/>
          <p:nvPr/>
        </p:nvCxnSpPr>
        <p:spPr bwMode="auto">
          <a:xfrm rot="5400000">
            <a:off x="5857875" y="1643063"/>
            <a:ext cx="428625" cy="14287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85750" y="414338"/>
            <a:ext cx="8572500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Pénzbeni ellátások időtartama és egyenértéke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>
                <a:solidFill>
                  <a:srgbClr val="000000"/>
                </a:solidFill>
                <a:latin typeface="Myriad Pro" pitchFamily="34" charset="0"/>
              </a:rPr>
              <a:t>Forrás: OECD 2008 , 2006-2007.évi adatok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7180" name="Kép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1714500"/>
            <a:ext cx="814387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181" name="Egyenes összekötő nyíllal 13"/>
          <p:cNvCxnSpPr>
            <a:cxnSpLocks noChangeShapeType="1"/>
          </p:cNvCxnSpPr>
          <p:nvPr/>
        </p:nvCxnSpPr>
        <p:spPr bwMode="auto">
          <a:xfrm rot="5400000">
            <a:off x="1714501" y="2000250"/>
            <a:ext cx="214312" cy="71437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6" name="Egyenes összekötő nyíllal 15"/>
          <p:cNvCxnSpPr/>
          <p:nvPr/>
        </p:nvCxnSpPr>
        <p:spPr bwMode="auto">
          <a:xfrm rot="5400000">
            <a:off x="5286376" y="2000250"/>
            <a:ext cx="214312" cy="71437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llipszis 16"/>
          <p:cNvSpPr>
            <a:spLocks noChangeArrowheads="1"/>
          </p:cNvSpPr>
          <p:nvPr/>
        </p:nvSpPr>
        <p:spPr bwMode="auto">
          <a:xfrm>
            <a:off x="3000375" y="2786063"/>
            <a:ext cx="914400" cy="50006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195" name="Ellipszis 15"/>
          <p:cNvSpPr>
            <a:spLocks noChangeArrowheads="1"/>
          </p:cNvSpPr>
          <p:nvPr/>
        </p:nvSpPr>
        <p:spPr bwMode="auto">
          <a:xfrm>
            <a:off x="3000375" y="4857750"/>
            <a:ext cx="914400" cy="500063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196" name="Ellipszis 14"/>
          <p:cNvSpPr>
            <a:spLocks noChangeArrowheads="1"/>
          </p:cNvSpPr>
          <p:nvPr/>
        </p:nvSpPr>
        <p:spPr bwMode="auto">
          <a:xfrm>
            <a:off x="7286625" y="4357688"/>
            <a:ext cx="914400" cy="50006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197" name="Ellipszis 17"/>
          <p:cNvSpPr>
            <a:spLocks noChangeArrowheads="1"/>
          </p:cNvSpPr>
          <p:nvPr/>
        </p:nvSpPr>
        <p:spPr bwMode="auto">
          <a:xfrm>
            <a:off x="7358063" y="3286125"/>
            <a:ext cx="914400" cy="500063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prstDash val="sysDot"/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198" name="Ellipszis 18"/>
          <p:cNvSpPr>
            <a:spLocks noChangeArrowheads="1"/>
          </p:cNvSpPr>
          <p:nvPr/>
        </p:nvSpPr>
        <p:spPr bwMode="auto">
          <a:xfrm>
            <a:off x="3000375" y="3786188"/>
            <a:ext cx="914400" cy="50006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B10000"/>
            </a:solidFill>
            <a:prstDash val="sysDot"/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200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Férőhelyek száma és kihasználtsága</a:t>
            </a:r>
            <a:endParaRPr lang="hu-HU" sz="1200" b="1">
              <a:solidFill>
                <a:srgbClr val="B10000"/>
              </a:solidFill>
              <a:latin typeface="Myriad Pro" pitchFamily="34" charset="0"/>
            </a:endParaRPr>
          </a:p>
        </p:txBody>
      </p:sp>
      <p:sp>
        <p:nvSpPr>
          <p:cNvPr id="8201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202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203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204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8205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>
                <a:solidFill>
                  <a:srgbClr val="000000"/>
                </a:solidFill>
                <a:latin typeface="Myriad Pro" pitchFamily="34" charset="0"/>
              </a:rPr>
              <a:t>Adatforrás: KSH statisztikai évkönyv és online adatbázis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8206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8207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8208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500063" y="1571625"/>
          <a:ext cx="8072437" cy="4360865"/>
        </p:xfrm>
        <a:graphic>
          <a:graphicData uri="http://schemas.openxmlformats.org/drawingml/2006/table">
            <a:tbl>
              <a:tblPr/>
              <a:tblGrid>
                <a:gridCol w="2571750"/>
                <a:gridCol w="1500187"/>
                <a:gridCol w="1428750"/>
                <a:gridCol w="1357313"/>
                <a:gridCol w="1214437"/>
              </a:tblGrid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1980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1990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2000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2007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Bölcső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Myriad Pro" pitchFamily="34" charset="0"/>
                        </a:rPr>
                        <a:t>dék 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száma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1305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1003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532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556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Férő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Myriad Pro" pitchFamily="34" charset="0"/>
                        </a:rPr>
                        <a:t>helyek 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száma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64502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50250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SimSun" charset="0"/>
                          <a:cs typeface="ArialNarrow"/>
                        </a:rPr>
                        <a:t>24 965 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24934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Ebbő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Myriad Pro" pitchFamily="34" charset="0"/>
                        </a:rPr>
                        <a:t>l 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önkormányzati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58760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38939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22909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23868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Üzemi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11008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1886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n. a.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n. a.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Beíratott / férő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Myriad Pro" pitchFamily="34" charset="0"/>
                        </a:rPr>
                        <a:t>hely</a:t>
                      </a: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1.08</a:t>
                      </a:r>
                    </a:p>
                  </a:txBody>
                  <a:tcPr marL="68381" marR="6838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0.81</a:t>
                      </a:r>
                    </a:p>
                  </a:txBody>
                  <a:tcPr marL="68381" marR="6838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1.18</a:t>
                      </a:r>
                    </a:p>
                  </a:txBody>
                  <a:tcPr marL="68381" marR="6838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1.28</a:t>
                      </a:r>
                    </a:p>
                  </a:txBody>
                  <a:tcPr marL="68381" marR="6838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Beíratott/ bölcső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Myriad Pro" pitchFamily="34" charset="0"/>
                        </a:rPr>
                        <a:t>dés- korú gyerekek (%) </a:t>
                      </a: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14,8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11,1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10,3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10,9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yriad Pro" pitchFamily="34" charset="0"/>
                          <a:ea typeface="Times New Roman" pitchFamily="18" charset="0"/>
                          <a:cs typeface="Arial" pitchFamily="34" charset="0"/>
                        </a:rPr>
                        <a:t>(2006. év)</a:t>
                      </a:r>
                    </a:p>
                  </a:txBody>
                  <a:tcPr marL="68381" marR="68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Települések intézményi ellátottsága</a:t>
            </a:r>
            <a:endParaRPr lang="hu-HU" sz="3600" b="1">
              <a:solidFill>
                <a:srgbClr val="B10000"/>
              </a:solidFill>
              <a:latin typeface="Myriad Pro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 i="1">
                <a:solidFill>
                  <a:srgbClr val="000000"/>
                </a:solidFill>
                <a:latin typeface="Myriad Pro" pitchFamily="34" charset="0"/>
              </a:rPr>
              <a:t>Adatforrás: KSH önkormányzati adatbázis, 2007. évi adatok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922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225" y="1357313"/>
            <a:ext cx="7859713" cy="47926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827088" y="1152525"/>
            <a:ext cx="7453312" cy="5507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>
              <a:solidFill>
                <a:srgbClr val="000000"/>
              </a:solidFill>
              <a:latin typeface="Myriad Pro" pitchFamily="34" charset="0"/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Részvétel: alacsony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Intézményi ellátottság: egyenlőtlen területi eloszlás, átlagosan magas kihasználtság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Nappali ellátások minősége: nagy szóródás, ‘alternatív’ ellátási formák „sokszínűsége”, visszacsatolások hiánya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Nappali ellátások szabályozása: szigorú, magas belépési korlátok, ám nem nyilvános/nehezen átlátható szakmai sztenderdek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Pénzbeli anyasági ellátások (gyes, gyet, gyed): bőkezű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buFont typeface="Times New Roman" pitchFamily="18" charset="0"/>
              <a:buBlip>
                <a:blip r:embed="rId3"/>
              </a:buBlip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>
                <a:solidFill>
                  <a:srgbClr val="000000"/>
                </a:solidFill>
              </a:rPr>
              <a:t>Költségvetési ráfordítások: relatíve alacsony (korlátozott önkormányzati társfinanszírozás &lt; 50%)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>
              <a:solidFill>
                <a:srgbClr val="000000"/>
              </a:solidFill>
            </a:endParaRP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9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hu-HU" sz="2200" b="1">
                <a:solidFill>
                  <a:srgbClr val="000000"/>
                </a:solidFill>
              </a:rPr>
              <a:t>Pénzbeli ellátások túlsúlya a nappali intézményes ellátásokhoz képest.</a:t>
            </a:r>
          </a:p>
          <a:p>
            <a:pPr marL="336550" indent="-336550">
              <a:lnSpc>
                <a:spcPct val="90000"/>
              </a:lnSpc>
              <a:spcBef>
                <a:spcPts val="6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hu-HU" sz="2200">
              <a:solidFill>
                <a:srgbClr val="000000"/>
              </a:solidFill>
            </a:endParaRP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250825" y="369888"/>
            <a:ext cx="8642350" cy="792162"/>
          </a:xfrm>
          <a:prstGeom prst="rect">
            <a:avLst/>
          </a:prstGeom>
          <a:solidFill>
            <a:srgbClr val="DDDDDD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808038" y="414338"/>
            <a:ext cx="7364412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sz="3200" b="1">
                <a:solidFill>
                  <a:srgbClr val="B10000"/>
                </a:solidFill>
                <a:latin typeface="Myriad Pro" pitchFamily="34" charset="0"/>
              </a:rPr>
              <a:t>Nappali ellátások - összefoglalás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369888"/>
            <a:ext cx="115888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0" y="1179513"/>
            <a:ext cx="115888" cy="5678487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0" y="0"/>
            <a:ext cx="115888" cy="368300"/>
          </a:xfrm>
          <a:prstGeom prst="rect">
            <a:avLst/>
          </a:prstGeom>
          <a:solidFill>
            <a:srgbClr val="B1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0248" name="Line 7"/>
          <p:cNvSpPr>
            <a:spLocks noChangeShapeType="1"/>
          </p:cNvSpPr>
          <p:nvPr/>
        </p:nvSpPr>
        <p:spPr bwMode="auto">
          <a:xfrm>
            <a:off x="250825" y="6399213"/>
            <a:ext cx="8637588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0249" name="Text Box 8"/>
          <p:cNvSpPr txBox="1">
            <a:spLocks noChangeArrowheads="1"/>
          </p:cNvSpPr>
          <p:nvPr/>
        </p:nvSpPr>
        <p:spPr bwMode="auto">
          <a:xfrm>
            <a:off x="0" y="6445250"/>
            <a:ext cx="914400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80713" algn="l"/>
              </a:tabLst>
            </a:pPr>
            <a:r>
              <a:rPr lang="hu-HU" sz="1500">
                <a:solidFill>
                  <a:srgbClr val="000000"/>
                </a:solidFill>
                <a:latin typeface="Myriad Pro" pitchFamily="34" charset="0"/>
              </a:rPr>
              <a:t>www.budapestinstitute.eu</a:t>
            </a:r>
            <a:r>
              <a:rPr lang="hu-HU" sz="1500">
                <a:solidFill>
                  <a:srgbClr val="990000"/>
                </a:solidFill>
                <a:latin typeface="Myriad Pro" pitchFamily="34" charset="0"/>
              </a:rPr>
              <a:t> 			</a:t>
            </a:r>
            <a:r>
              <a:rPr lang="hu-HU" sz="1600">
                <a:solidFill>
                  <a:srgbClr val="B2B2B2"/>
                </a:solidFill>
                <a:latin typeface="Myriad Pro" pitchFamily="34" charset="0"/>
              </a:rPr>
              <a:t> Demográfia Konferencia, 2009. november 5., Bp.</a:t>
            </a:r>
          </a:p>
        </p:txBody>
      </p:sp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9028113" y="369888"/>
            <a:ext cx="115887" cy="809625"/>
          </a:xfrm>
          <a:prstGeom prst="rect">
            <a:avLst/>
          </a:pr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hu-HU"/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>
            <a:off x="250825" y="1241425"/>
            <a:ext cx="8642350" cy="1588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0252" name="Line 11"/>
          <p:cNvSpPr>
            <a:spLocks noChangeShapeType="1"/>
          </p:cNvSpPr>
          <p:nvPr/>
        </p:nvSpPr>
        <p:spPr bwMode="auto">
          <a:xfrm>
            <a:off x="250825" y="287338"/>
            <a:ext cx="8642350" cy="1587"/>
          </a:xfrm>
          <a:prstGeom prst="line">
            <a:avLst/>
          </a:prstGeom>
          <a:noFill/>
          <a:ln w="12600">
            <a:solidFill>
              <a:srgbClr val="DDDDDD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éma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2371</Words>
  <Application>Microsoft Office PowerPoint</Application>
  <PresentationFormat>Diavetítés a képernyőre (4:3 oldalarány)</PresentationFormat>
  <Paragraphs>438</Paragraphs>
  <Slides>19</Slides>
  <Notes>19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0" baseType="lpstr">
      <vt:lpstr>Office-téma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Tellér Mária</dc:creator>
  <cp:lastModifiedBy>Reszkető Petra Edina</cp:lastModifiedBy>
  <cp:revision>58</cp:revision>
  <cp:lastPrinted>2009-03-27T08:46:26Z</cp:lastPrinted>
  <dcterms:created xsi:type="dcterms:W3CDTF">2009-02-11T16:35:30Z</dcterms:created>
  <dcterms:modified xsi:type="dcterms:W3CDTF">2009-11-05T18:09:49Z</dcterms:modified>
</cp:coreProperties>
</file>